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70.xml" ContentType="application/vnd.openxmlformats-officedocument.presentationml.slide+xml"/>
  <Override PartName="/ppt/slides/slide60.xml" ContentType="application/vnd.openxmlformats-officedocument.presentationml.slide+xml"/>
  <Override PartName="/ppt/slides/slide90.xml" ContentType="application/vnd.openxmlformats-officedocument.presentationml.slide+xml"/>
  <Override PartName="/ppt/slides/slide100.xml" ContentType="application/vnd.openxmlformats-officedocument.presentationml.slide+xml"/>
  <Override PartName="/ppt/slides/slide110.xml" ContentType="application/vnd.openxmlformats-officedocument.presentationml.slide+xml"/>
  <Override PartName="/ppt/slides/slide80.xml" ContentType="application/vnd.openxmlformats-officedocument.presentationml.slide+xml"/>
  <Override PartName="/ppt/notesSlides/notesSlide60.xml" ContentType="application/vnd.openxmlformats-officedocument.presentationml.notesSlide+xml"/>
  <Override PartName="/ppt/slideLayouts/slideLayout70.xml" ContentType="application/vnd.openxmlformats-officedocument.presentationml.slideLayout+xml"/>
  <Override PartName="/ppt/notesSlides/notesSlide50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70.xml" ContentType="application/vnd.openxmlformats-officedocument.presentationml.notesSlide+xml"/>
  <Override PartName="/ppt/notesMasters/notesMaster10.xml" ContentType="application/vnd.openxmlformats-officedocument.presentationml.notesMaster+xml"/>
  <Override PartName="/ppt/slideMasters/slideMaster10.xml" ContentType="application/vnd.openxmlformats-officedocument.presentationml.slideMaster+xml"/>
  <Override PartName="/ppt/theme/theme20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9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8"/>
  </p:notesMasterIdLst>
  <p:sldIdLst>
    <p:sldId id="256" r:id="rId5"/>
    <p:sldId id="277" r:id="rId6"/>
    <p:sldId id="274" r:id="rId7"/>
    <p:sldId id="272" r:id="rId8"/>
    <p:sldId id="273" r:id="rId9"/>
    <p:sldId id="265" r:id="rId10"/>
    <p:sldId id="266" r:id="rId11"/>
    <p:sldId id="275" r:id="rId12"/>
    <p:sldId id="267" r:id="rId13"/>
    <p:sldId id="269" r:id="rId14"/>
    <p:sldId id="271" r:id="rId15"/>
    <p:sldId id="278" r:id="rId16"/>
    <p:sldId id="27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3212D0A-07CB-4566-BD1E-AEC17900E334}">
          <p14:sldIdLst>
            <p14:sldId id="256"/>
            <p14:sldId id="277"/>
            <p14:sldId id="274"/>
            <p14:sldId id="272"/>
            <p14:sldId id="273"/>
            <p14:sldId id="265"/>
            <p14:sldId id="266"/>
            <p14:sldId id="275"/>
            <p14:sldId id="267"/>
            <p14:sldId id="269"/>
            <p14:sldId id="271"/>
            <p14:sldId id="278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247" autoAdjust="0"/>
  </p:normalViewPr>
  <p:slideViewPr>
    <p:cSldViewPr snapToGrid="0">
      <p:cViewPr varScale="1">
        <p:scale>
          <a:sx n="100" d="100"/>
          <a:sy n="100" d="100"/>
        </p:scale>
        <p:origin x="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_rels/notesMaster10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51D0D-29A0-4B09-A23F-584374EAAD8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45E4D-535D-4D95-A6F2-06152815C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73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Masters/notesMaster10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51D0D-29A0-4B09-A23F-584374EAAD80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45E4D-535D-4D95-A6F2-06152815C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73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0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0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0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0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274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86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815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292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54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91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69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98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0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77427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One thing to note is that if you have any courses that do not need updates; however, you want them published in next year’s ORC/Catalog, make sure to Reinstate No- Change (RNC) the courses to ensure they will get publish.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5477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9190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Matching data from IRIS and Banner in TTE</a:t>
            </a:r>
          </a:p>
          <a:p>
            <a:r>
              <a:rPr lang="en-US"/>
              <a:t>New courses won’t match</a:t>
            </a:r>
          </a:p>
          <a:p>
            <a:r>
              <a:rPr lang="en-US"/>
              <a:t>Old TTE data copied forward to new term</a:t>
            </a:r>
          </a:p>
          <a:p>
            <a:r>
              <a:rPr lang="en-US"/>
              <a:t>Course must exist in Banner</a:t>
            </a:r>
            <a:r>
              <a:rPr lang="en-US" baseline="0"/>
              <a:t> to add to TTE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6967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Mention Department/Program masthead and requirements get updated</a:t>
            </a:r>
            <a:r>
              <a:rPr lang="en-US" baseline="0"/>
              <a:t> here.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Updated</a:t>
            </a:r>
            <a:r>
              <a:rPr lang="en-US" baseline="0"/>
              <a:t> courses do not go into the ORC New Course Supplement</a:t>
            </a: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9828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DartWorks</a:t>
            </a:r>
            <a:r>
              <a:rPr lang="en-US"/>
              <a:t> Planner – Student can create their major/minor course plan in order to declare their major.</a:t>
            </a:r>
          </a:p>
          <a:p>
            <a:r>
              <a:rPr lang="en-US"/>
              <a:t>Canvas -  The Learning Management System that faculty uses to upload course content and rosters.</a:t>
            </a:r>
          </a:p>
          <a:p>
            <a:r>
              <a:rPr lang="en-US"/>
              <a:t>Data Warehouse – Course reports for departments/programs.</a:t>
            </a:r>
          </a:p>
          <a:p>
            <a:r>
              <a:rPr lang="en-US"/>
              <a:t>Course Assessment – Application for students to assess courses and for faculty to collect the data.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45E4D-535D-4D95-A6F2-06152815C8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0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387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58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669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21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2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3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6CE2603-3547-468C-A9C3-35E4A64E86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17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8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74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3876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580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6690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087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210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290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3490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6CE2603-3547-468C-A9C3-35E4A64E86C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1787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844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188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2603-3547-468C-A9C3-35E4A64E86C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74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6CE2603-3547-468C-A9C3-35E4A64E86C8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6CE2603-3547-468C-A9C3-35E4A64E86C8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143E9D8-98AB-49C0-B38A-B869B250BE5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artmouth.edu/reg/" TargetMode="External"/><Relationship Id="rId3" Type="http://schemas.openxmlformats.org/officeDocument/2006/relationships/image" Target="../media/image9.svg"/><Relationship Id="rId7" Type="http://schemas.openxmlformats.org/officeDocument/2006/relationships/image" Target="../media/image12.svg"/><Relationship Id="rId12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4.png"/><Relationship Id="rId5" Type="http://schemas.openxmlformats.org/officeDocument/2006/relationships/image" Target="../media/image11.svg"/><Relationship Id="rId10" Type="http://schemas.openxmlformats.org/officeDocument/2006/relationships/hyperlink" Target="mailto:registrar@dartmouth.edu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www.dartmouth.edu/reg/docs/administrator_guide.pdf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slide" Target="slide100.xml"/><Relationship Id="rId18" Type="http://schemas.openxmlformats.org/officeDocument/2006/relationships/image" Target="../media/image18.png"/><Relationship Id="rId3" Type="http://schemas.openxmlformats.org/officeDocument/2006/relationships/image" Target="../media/image13.png"/><Relationship Id="rId21" Type="http://schemas.openxmlformats.org/officeDocument/2006/relationships/slide" Target="slide80.xml"/><Relationship Id="rId7" Type="http://schemas.openxmlformats.org/officeDocument/2006/relationships/slide" Target="slide60.xml"/><Relationship Id="rId12" Type="http://schemas.openxmlformats.org/officeDocument/2006/relationships/image" Target="../media/image16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6" Type="http://schemas.openxmlformats.org/officeDocument/2006/relationships/slide" Target="slide110.xml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5" Type="http://schemas.openxmlformats.org/officeDocument/2006/relationships/image" Target="../media/image17.png"/><Relationship Id="rId10" Type="http://schemas.openxmlformats.org/officeDocument/2006/relationships/slide" Target="slide90.xml"/><Relationship Id="rId19" Type="http://schemas.openxmlformats.org/officeDocument/2006/relationships/image" Target="../media/image19.svg"/><Relationship Id="rId4" Type="http://schemas.openxmlformats.org/officeDocument/2006/relationships/slide" Target="slide70.xml"/><Relationship Id="rId9" Type="http://schemas.openxmlformats.org/officeDocument/2006/relationships/image" Target="../media/image15.png"/><Relationship Id="rId14" Type="http://schemas.openxmlformats.org/officeDocument/2006/relationships/image" Target="../media/image16.png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slide" Target="slide100.xml"/><Relationship Id="rId18" Type="http://schemas.openxmlformats.org/officeDocument/2006/relationships/image" Target="../media/image18.png"/><Relationship Id="rId3" Type="http://schemas.openxmlformats.org/officeDocument/2006/relationships/image" Target="../media/image13.png"/><Relationship Id="rId21" Type="http://schemas.openxmlformats.org/officeDocument/2006/relationships/slide" Target="slide80.xml"/><Relationship Id="rId7" Type="http://schemas.openxmlformats.org/officeDocument/2006/relationships/slide" Target="slide60.xml"/><Relationship Id="rId12" Type="http://schemas.openxmlformats.org/officeDocument/2006/relationships/image" Target="../media/image16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6" Type="http://schemas.openxmlformats.org/officeDocument/2006/relationships/slide" Target="slide110.xml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5.png"/><Relationship Id="rId24" Type="http://schemas.openxmlformats.org/officeDocument/2006/relationships/image" Target="../media/image21.png"/><Relationship Id="rId5" Type="http://schemas.openxmlformats.org/officeDocument/2006/relationships/image" Target="../media/image13.png"/><Relationship Id="rId15" Type="http://schemas.openxmlformats.org/officeDocument/2006/relationships/image" Target="../media/image17.png"/><Relationship Id="rId23" Type="http://schemas.openxmlformats.org/officeDocument/2006/relationships/image" Target="../media/image21.png"/><Relationship Id="rId10" Type="http://schemas.openxmlformats.org/officeDocument/2006/relationships/slide" Target="slide90.xml"/><Relationship Id="rId19" Type="http://schemas.openxmlformats.org/officeDocument/2006/relationships/image" Target="../media/image19.svg"/><Relationship Id="rId4" Type="http://schemas.openxmlformats.org/officeDocument/2006/relationships/slide" Target="slide70.xml"/><Relationship Id="rId9" Type="http://schemas.openxmlformats.org/officeDocument/2006/relationships/image" Target="../media/image15.png"/><Relationship Id="rId14" Type="http://schemas.openxmlformats.org/officeDocument/2006/relationships/image" Target="../media/image16.png"/><Relationship Id="rId22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rtmouth.edu/reg/guides/curricular_guidelines/index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dartmouth.edu/reg/calendar/curricular_deadlines.pdf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rtmouth.edu/reg/guides/curricular_guidelines/index.html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0.xml"/><Relationship Id="rId4" Type="http://schemas.openxmlformats.org/officeDocument/2006/relationships/hyperlink" Target="https://www.dartmouth.edu/reg/calendar/curricular_deadlines.pdf" TargetMode="Externa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0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0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0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839200" cy="6858000"/>
            <a:chOff x="0" y="0"/>
            <a:chExt cx="349203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92029" cy="2709333"/>
            </a:xfrm>
            <a:custGeom>
              <a:avLst/>
              <a:gdLst/>
              <a:ahLst/>
              <a:cxnLst/>
              <a:rect l="l" t="t" r="r" b="b"/>
              <a:pathLst>
                <a:path w="3492029" h="2709333">
                  <a:moveTo>
                    <a:pt x="0" y="0"/>
                  </a:moveTo>
                  <a:lnTo>
                    <a:pt x="3492029" y="0"/>
                  </a:lnTo>
                  <a:lnTo>
                    <a:pt x="349202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693E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92030" cy="27855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400102" y="0"/>
            <a:ext cx="9144000" cy="6858000"/>
            <a:chOff x="0" y="0"/>
            <a:chExt cx="812800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312B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76200"/>
              <a:ext cx="609600" cy="6858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0" y="685800"/>
            <a:ext cx="5486400" cy="54864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6909" r="-1690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33401" y="1356293"/>
            <a:ext cx="4723702" cy="1513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67"/>
              </a:lnSpc>
            </a:pPr>
            <a:r>
              <a:rPr lang="en-US" sz="5334" b="1">
                <a:solidFill>
                  <a:srgbClr val="FFFFFF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New Course Data Flow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6912" y="5820702"/>
            <a:ext cx="5562600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7"/>
              </a:lnSpc>
            </a:pPr>
            <a:r>
              <a:rPr lang="en-US" sz="2133" b="1">
                <a:solidFill>
                  <a:srgbClr val="F7F7F7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Jose Sinclair</a:t>
            </a:r>
          </a:p>
          <a:p>
            <a:pPr algn="r">
              <a:lnSpc>
                <a:spcPts val="2347"/>
              </a:lnSpc>
            </a:pPr>
            <a:r>
              <a:rPr lang="en-US" b="1">
                <a:solidFill>
                  <a:srgbClr val="F7F7F7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Senior Associate Registrar for Operations</a:t>
            </a:r>
          </a:p>
        </p:txBody>
      </p:sp>
      <p:sp>
        <p:nvSpPr>
          <p:cNvPr id="13" name="Freeform 13"/>
          <p:cNvSpPr/>
          <p:nvPr/>
        </p:nvSpPr>
        <p:spPr>
          <a:xfrm>
            <a:off x="533400" y="5391729"/>
            <a:ext cx="952500" cy="975559"/>
          </a:xfrm>
          <a:custGeom>
            <a:avLst/>
            <a:gdLst/>
            <a:ahLst/>
            <a:cxnLst/>
            <a:rect l="l" t="t" r="r" b="b"/>
            <a:pathLst>
              <a:path w="1428750" h="1463338">
                <a:moveTo>
                  <a:pt x="0" y="0"/>
                </a:moveTo>
                <a:lnTo>
                  <a:pt x="1428750" y="0"/>
                </a:lnTo>
                <a:lnTo>
                  <a:pt x="1428750" y="1463338"/>
                </a:lnTo>
                <a:lnTo>
                  <a:pt x="0" y="14633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0675" y="1498600"/>
            <a:ext cx="8998919" cy="2971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Important Information and Meeting Format</a:t>
            </a:r>
          </a:p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New Course Data Flow Overview</a:t>
            </a:r>
          </a:p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DCARS</a:t>
            </a:r>
          </a:p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Banner</a:t>
            </a:r>
          </a:p>
          <a:p>
            <a:pPr marL="860233" lvl="2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Timetable Editor/IRIS</a:t>
            </a:r>
          </a:p>
          <a:p>
            <a:pPr marL="860233" lvl="2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Public &amp; Student Registration Timetable</a:t>
            </a:r>
          </a:p>
          <a:p>
            <a:pPr marL="860233" lvl="2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ORC/Catalog</a:t>
            </a:r>
          </a:p>
          <a:p>
            <a:pPr marL="860233" lvl="2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Additional Systems</a:t>
            </a:r>
          </a:p>
          <a:p>
            <a:pPr marL="403033" lvl="1" indent="-201517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000000"/>
                </a:solidFill>
                <a:latin typeface="National 2 2"/>
                <a:ea typeface="National 2 2"/>
                <a:cs typeface="National 2 2"/>
                <a:sym typeface="National 2 2"/>
              </a:rPr>
              <a:t>Final Questions</a:t>
            </a:r>
          </a:p>
        </p:txBody>
      </p:sp>
      <p:sp>
        <p:nvSpPr>
          <p:cNvPr id="3" name="Freeform 3"/>
          <p:cNvSpPr/>
          <p:nvPr/>
        </p:nvSpPr>
        <p:spPr>
          <a:xfrm>
            <a:off x="533400" y="5873751"/>
            <a:ext cx="476250" cy="48777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TextBox 4"/>
          <p:cNvSpPr txBox="1"/>
          <p:nvPr/>
        </p:nvSpPr>
        <p:spPr>
          <a:xfrm>
            <a:off x="533400" y="358311"/>
            <a:ext cx="8229600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93"/>
              </a:lnSpc>
            </a:pPr>
            <a:r>
              <a:rPr lang="en-US" sz="4266" b="1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Talking Points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C4C1E233-62D8-52C8-0CF8-BEE836EEF80C}"/>
              </a:ext>
            </a:extLst>
          </p:cNvPr>
          <p:cNvSpPr/>
          <p:nvPr/>
        </p:nvSpPr>
        <p:spPr>
          <a:xfrm>
            <a:off x="9653447" y="249150"/>
            <a:ext cx="3826468" cy="6745377"/>
          </a:xfrm>
          <a:custGeom>
            <a:avLst/>
            <a:gdLst/>
            <a:ahLst/>
            <a:cxnLst/>
            <a:rect l="l" t="t" r="r" b="b"/>
            <a:pathLst>
              <a:path w="6197641" h="10925329">
                <a:moveTo>
                  <a:pt x="0" y="0"/>
                </a:moveTo>
                <a:lnTo>
                  <a:pt x="6197641" y="0"/>
                </a:lnTo>
                <a:lnTo>
                  <a:pt x="6197641" y="10925329"/>
                </a:lnTo>
                <a:lnTo>
                  <a:pt x="0" y="109253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0816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17972" y="5540590"/>
            <a:ext cx="4440627" cy="1407057"/>
            <a:chOff x="0" y="0"/>
            <a:chExt cx="8881258" cy="2814115"/>
          </a:xfrm>
        </p:grpSpPr>
        <p:sp>
          <p:nvSpPr>
            <p:cNvPr id="3" name="Freeform 3"/>
            <p:cNvSpPr/>
            <p:nvPr/>
          </p:nvSpPr>
          <p:spPr>
            <a:xfrm>
              <a:off x="3820892" y="629144"/>
              <a:ext cx="1239475" cy="2184971"/>
            </a:xfrm>
            <a:custGeom>
              <a:avLst/>
              <a:gdLst/>
              <a:ahLst/>
              <a:cxnLst/>
              <a:rect l="l" t="t" r="r" b="b"/>
              <a:pathLst>
                <a:path w="1239475" h="2184971">
                  <a:moveTo>
                    <a:pt x="0" y="0"/>
                  </a:moveTo>
                  <a:lnTo>
                    <a:pt x="1239474" y="0"/>
                  </a:lnTo>
                  <a:lnTo>
                    <a:pt x="1239474" y="2184971"/>
                  </a:lnTo>
                  <a:lnTo>
                    <a:pt x="0" y="2184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Freeform 4"/>
            <p:cNvSpPr/>
            <p:nvPr/>
          </p:nvSpPr>
          <p:spPr>
            <a:xfrm>
              <a:off x="7641783" y="629144"/>
              <a:ext cx="1239475" cy="2184971"/>
            </a:xfrm>
            <a:custGeom>
              <a:avLst/>
              <a:gdLst/>
              <a:ahLst/>
              <a:cxnLst/>
              <a:rect l="l" t="t" r="r" b="b"/>
              <a:pathLst>
                <a:path w="1239475" h="2184971">
                  <a:moveTo>
                    <a:pt x="0" y="0"/>
                  </a:moveTo>
                  <a:lnTo>
                    <a:pt x="1239475" y="0"/>
                  </a:lnTo>
                  <a:lnTo>
                    <a:pt x="1239475" y="2184971"/>
                  </a:lnTo>
                  <a:lnTo>
                    <a:pt x="0" y="2184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629144"/>
              <a:ext cx="1239475" cy="2184971"/>
            </a:xfrm>
            <a:custGeom>
              <a:avLst/>
              <a:gdLst/>
              <a:ahLst/>
              <a:cxnLst/>
              <a:rect l="l" t="t" r="r" b="b"/>
              <a:pathLst>
                <a:path w="1239475" h="2184971">
                  <a:moveTo>
                    <a:pt x="0" y="0"/>
                  </a:moveTo>
                  <a:lnTo>
                    <a:pt x="1239475" y="0"/>
                  </a:lnTo>
                  <a:lnTo>
                    <a:pt x="1239475" y="2184971"/>
                  </a:lnTo>
                  <a:lnTo>
                    <a:pt x="0" y="2184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" name="Freeform 6"/>
            <p:cNvSpPr/>
            <p:nvPr/>
          </p:nvSpPr>
          <p:spPr>
            <a:xfrm>
              <a:off x="1732562" y="0"/>
              <a:ext cx="1596371" cy="2814115"/>
            </a:xfrm>
            <a:custGeom>
              <a:avLst/>
              <a:gdLst/>
              <a:ahLst/>
              <a:cxnLst/>
              <a:rect l="l" t="t" r="r" b="b"/>
              <a:pathLst>
                <a:path w="1596371" h="2814115">
                  <a:moveTo>
                    <a:pt x="0" y="0"/>
                  </a:moveTo>
                  <a:lnTo>
                    <a:pt x="1596370" y="0"/>
                  </a:lnTo>
                  <a:lnTo>
                    <a:pt x="1596370" y="2814115"/>
                  </a:lnTo>
                  <a:lnTo>
                    <a:pt x="0" y="2814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" name="Freeform 7"/>
            <p:cNvSpPr/>
            <p:nvPr/>
          </p:nvSpPr>
          <p:spPr>
            <a:xfrm>
              <a:off x="5553453" y="0"/>
              <a:ext cx="1596371" cy="2814115"/>
            </a:xfrm>
            <a:custGeom>
              <a:avLst/>
              <a:gdLst/>
              <a:ahLst/>
              <a:cxnLst/>
              <a:rect l="l" t="t" r="r" b="b"/>
              <a:pathLst>
                <a:path w="1596371" h="2814115">
                  <a:moveTo>
                    <a:pt x="0" y="0"/>
                  </a:moveTo>
                  <a:lnTo>
                    <a:pt x="1596371" y="0"/>
                  </a:lnTo>
                  <a:lnTo>
                    <a:pt x="1596371" y="2814115"/>
                  </a:lnTo>
                  <a:lnTo>
                    <a:pt x="0" y="2814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9600" y="1955801"/>
            <a:ext cx="8998919" cy="295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4815" indent="-304815">
              <a:spcAft>
                <a:spcPts val="133"/>
              </a:spcAft>
              <a:buFont typeface="Arial" panose="020B0604020202020204" pitchFamily="34" charset="0"/>
              <a:buChar char="•"/>
            </a:pPr>
            <a:r>
              <a:rPr lang="en-US" sz="1867">
                <a:latin typeface="National 2 2"/>
                <a:ea typeface="+mn-lt"/>
                <a:cs typeface="+mn-lt"/>
              </a:rPr>
              <a:t>DCARS closes Friday, May 29</a:t>
            </a:r>
            <a:r>
              <a:rPr lang="en-US" sz="1867" baseline="30000">
                <a:latin typeface="National 2 2"/>
                <a:ea typeface="+mn-lt"/>
                <a:cs typeface="+mn-lt"/>
              </a:rPr>
              <a:t>th</a:t>
            </a:r>
            <a:r>
              <a:rPr lang="en-US" sz="1867">
                <a:latin typeface="National 2 2"/>
                <a:ea typeface="+mn-lt"/>
                <a:cs typeface="+mn-lt"/>
              </a:rPr>
              <a:t>, 2026.</a:t>
            </a:r>
          </a:p>
          <a:p>
            <a:pPr marL="304815" indent="-304815">
              <a:spcAft>
                <a:spcPts val="133"/>
              </a:spcAft>
              <a:buFont typeface="Arial" panose="020B0604020202020204" pitchFamily="34" charset="0"/>
              <a:buChar char="•"/>
            </a:pPr>
            <a:r>
              <a:rPr lang="en-US" sz="1867">
                <a:latin typeface="National 2 2"/>
                <a:ea typeface="+mn-lt"/>
                <a:cs typeface="+mn-lt"/>
              </a:rPr>
              <a:t>There are many guides on the </a:t>
            </a:r>
            <a:r>
              <a:rPr lang="en-US" sz="1867">
                <a:latin typeface="National 2 2"/>
                <a:ea typeface="+mn-lt"/>
                <a:cs typeface="+mn-lt"/>
                <a:hlinkClick r:id="rId8"/>
              </a:rPr>
              <a:t>Registrar's website</a:t>
            </a:r>
            <a:r>
              <a:rPr lang="en-US" sz="1867">
                <a:latin typeface="National 2 2"/>
                <a:ea typeface="+mn-lt"/>
                <a:cs typeface="+mn-lt"/>
              </a:rPr>
              <a:t> with specific, in-depth information. We also offer a </a:t>
            </a:r>
            <a:r>
              <a:rPr lang="en-US" sz="1867">
                <a:latin typeface="National 2 2"/>
                <a:ea typeface="+mn-lt"/>
                <a:cs typeface="+mn-lt"/>
                <a:hlinkClick r:id="rId9"/>
              </a:rPr>
              <a:t>Department/Program Administrators Guide</a:t>
            </a:r>
            <a:r>
              <a:rPr lang="en-US" sz="1867">
                <a:latin typeface="National 2 2"/>
                <a:ea typeface="+mn-lt"/>
                <a:cs typeface="+mn-lt"/>
              </a:rPr>
              <a:t>, which is an overview document of many of these systems with the intent on being an introductory document for </a:t>
            </a:r>
            <a:r>
              <a:rPr lang="en-US" sz="1867" dirty="0">
                <a:latin typeface="National 2 2"/>
                <a:ea typeface="+mn-lt"/>
                <a:cs typeface="+mn-lt"/>
              </a:rPr>
              <a:t>Department Administrators</a:t>
            </a:r>
            <a:r>
              <a:rPr lang="en-US" sz="1867">
                <a:latin typeface="National 2 2"/>
                <a:ea typeface="+mn-lt"/>
                <a:cs typeface="+mn-lt"/>
              </a:rPr>
              <a:t>.</a:t>
            </a:r>
          </a:p>
          <a:p>
            <a:pPr marL="304815" indent="-304815">
              <a:spcAft>
                <a:spcPts val="133"/>
              </a:spcAft>
              <a:buFont typeface="Arial" panose="020B0604020202020204" pitchFamily="34" charset="0"/>
              <a:buChar char="•"/>
            </a:pPr>
            <a:r>
              <a:rPr lang="en-US" sz="1867">
                <a:latin typeface="National 2 2"/>
                <a:cs typeface="Calibri"/>
              </a:rPr>
              <a:t>There is a moderator who will be taking questions from participants using the ‘raise hand’ feature in Zoom and from chat during presentation.</a:t>
            </a:r>
            <a:endParaRPr lang="en-US" sz="1867">
              <a:latin typeface="National 2 2"/>
            </a:endParaRPr>
          </a:p>
          <a:p>
            <a:pPr marL="304815" indent="-304815">
              <a:spcAft>
                <a:spcPts val="133"/>
              </a:spcAft>
              <a:buFont typeface="Arial" panose="020B0604020202020204" pitchFamily="34" charset="0"/>
              <a:buChar char="•"/>
            </a:pPr>
            <a:r>
              <a:rPr lang="en-US" sz="1867">
                <a:latin typeface="National 2 2"/>
                <a:cs typeface="Calibri"/>
              </a:rPr>
              <a:t>If we can't get to your questions, or if you have questions that fall outside to scope of this presentation, please email them to </a:t>
            </a:r>
            <a:r>
              <a:rPr lang="en-US" sz="1867">
                <a:latin typeface="National 2 2"/>
                <a:cs typeface="Calibri"/>
                <a:hlinkClick r:id="rId10"/>
              </a:rPr>
              <a:t>registrar@dartmouth.edu.</a:t>
            </a:r>
          </a:p>
          <a:p>
            <a:pPr>
              <a:lnSpc>
                <a:spcPts val="2613"/>
              </a:lnSpc>
            </a:pPr>
            <a:endParaRPr lang="en-US" sz="1866">
              <a:solidFill>
                <a:srgbClr val="000000"/>
              </a:solidFill>
              <a:latin typeface="National 2 2"/>
              <a:ea typeface="National 2 2"/>
              <a:cs typeface="National 2 2"/>
              <a:sym typeface="National 2 2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33400" y="5873751"/>
            <a:ext cx="476250" cy="48777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0" name="TextBox 10"/>
          <p:cNvSpPr txBox="1"/>
          <p:nvPr/>
        </p:nvSpPr>
        <p:spPr>
          <a:xfrm>
            <a:off x="533400" y="358311"/>
            <a:ext cx="8229600" cy="1205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93"/>
              </a:lnSpc>
            </a:pPr>
            <a:r>
              <a:rPr lang="en-US" sz="4266" b="1">
                <a:solidFill>
                  <a:srgbClr val="00693E"/>
                </a:solidFill>
                <a:latin typeface="Dartmouth Ruzicka 1 Semi-Bold"/>
                <a:ea typeface="Dartmouth Ruzicka 1 Semi-Bold"/>
                <a:cs typeface="Dartmouth Ruzicka 1 Semi-Bold"/>
                <a:sym typeface="Dartmouth Ruzicka 1 Semi-Bold"/>
              </a:rPr>
              <a:t>Important Information and Meeting Format</a:t>
            </a:r>
          </a:p>
        </p:txBody>
      </p:sp>
    </p:spTree>
    <p:extLst>
      <p:ext uri="{BB962C8B-B14F-4D97-AF65-F5344CB8AC3E}">
        <p14:creationId xmlns:p14="http://schemas.microsoft.com/office/powerpoint/2010/main" val="9452228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12E72598-675D-4987-8FDB-063A13808B0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84962564"/>
                  </p:ext>
                </p:extLst>
              </p:nvPr>
            </p:nvGraphicFramePr>
            <p:xfrm>
              <a:off x="4442065" y="1448112"/>
              <a:ext cx="2917249" cy="2401273"/>
            </p:xfrm>
            <a:graphic>
              <a:graphicData uri="http://schemas.microsoft.com/office/powerpoint/2016/slidezoom">
                <pslz:sldZm>
                  <pslz:sldZmObj sldId="266" cId="207574269">
                    <pslz:zmPr id="{69214CD8-017D-434A-9C92-4EEB6F64122B}" imageType="cover" transitionDur="1000" showBg="0">
                      <p166:blipFill xmlns:p166="http://schemas.microsoft.com/office/powerpoint/2016/6/main"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17249" cy="240127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12E72598-675D-4987-8FDB-063A13808B0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2065" y="1448112"/>
                <a:ext cx="2917249" cy="2401273"/>
              </a:xfrm>
              <a:prstGeom prst="rect">
                <a:avLst/>
              </a:prstGeom>
            </p:spPr>
          </p:pic>
        </mc:Fallback>
      </mc:AlternateContent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DA3AC99-7E81-4E0B-8D0D-7AD1B292FDB6}"/>
              </a:ext>
            </a:extLst>
          </p:cNvPr>
          <p:cNvSpPr/>
          <p:nvPr/>
        </p:nvSpPr>
        <p:spPr>
          <a:xfrm>
            <a:off x="2564674" y="83398"/>
            <a:ext cx="7062651" cy="1143129"/>
          </a:xfrm>
          <a:custGeom>
            <a:avLst/>
            <a:gdLst>
              <a:gd name="connsiteX0" fmla="*/ 0 w 7062651"/>
              <a:gd name="connsiteY0" fmla="*/ 820912 h 1143129"/>
              <a:gd name="connsiteX1" fmla="*/ 1245325 w 7062651"/>
              <a:gd name="connsiteY1" fmla="*/ 211312 h 1143129"/>
              <a:gd name="connsiteX2" fmla="*/ 3169920 w 7062651"/>
              <a:gd name="connsiteY2" fmla="*/ 89392 h 1143129"/>
              <a:gd name="connsiteX3" fmla="*/ 5190308 w 7062651"/>
              <a:gd name="connsiteY3" fmla="*/ 80683 h 1143129"/>
              <a:gd name="connsiteX4" fmla="*/ 7062651 w 7062651"/>
              <a:gd name="connsiteY4" fmla="*/ 1143129 h 1143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2651" h="1143129">
                <a:moveTo>
                  <a:pt x="0" y="820912"/>
                </a:moveTo>
                <a:cubicBezTo>
                  <a:pt x="358502" y="577072"/>
                  <a:pt x="717005" y="333232"/>
                  <a:pt x="1245325" y="211312"/>
                </a:cubicBezTo>
                <a:cubicBezTo>
                  <a:pt x="1773645" y="89392"/>
                  <a:pt x="2512423" y="111163"/>
                  <a:pt x="3169920" y="89392"/>
                </a:cubicBezTo>
                <a:cubicBezTo>
                  <a:pt x="3827417" y="67621"/>
                  <a:pt x="4541520" y="-94940"/>
                  <a:pt x="5190308" y="80683"/>
                </a:cubicBezTo>
                <a:cubicBezTo>
                  <a:pt x="5839097" y="256306"/>
                  <a:pt x="6450874" y="699717"/>
                  <a:pt x="7062651" y="1143129"/>
                </a:cubicBezTo>
              </a:path>
            </a:pathLst>
          </a:custGeom>
          <a:ln w="38100" cap="flat" cmpd="sng" algn="ctr">
            <a:solidFill>
              <a:schemeClr val="accent1"/>
            </a:solidFill>
            <a:prstDash val="lg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4742A90-394D-4090-8F71-7E04710AB752}"/>
              </a:ext>
            </a:extLst>
          </p:cNvPr>
          <p:cNvSpPr/>
          <p:nvPr/>
        </p:nvSpPr>
        <p:spPr>
          <a:xfrm>
            <a:off x="5900690" y="530808"/>
            <a:ext cx="6214050" cy="2451600"/>
          </a:xfrm>
          <a:custGeom>
            <a:avLst/>
            <a:gdLst>
              <a:gd name="connsiteX0" fmla="*/ 6056178 w 6214050"/>
              <a:gd name="connsiteY0" fmla="*/ 702763 h 2451600"/>
              <a:gd name="connsiteX1" fmla="*/ 6178098 w 6214050"/>
              <a:gd name="connsiteY1" fmla="*/ 667929 h 2451600"/>
              <a:gd name="connsiteX2" fmla="*/ 6186806 w 6214050"/>
              <a:gd name="connsiteY2" fmla="*/ 1068523 h 2451600"/>
              <a:gd name="connsiteX3" fmla="*/ 5847172 w 6214050"/>
              <a:gd name="connsiteY3" fmla="*/ 2096134 h 2451600"/>
              <a:gd name="connsiteX4" fmla="*/ 4270920 w 6214050"/>
              <a:gd name="connsiteY4" fmla="*/ 2418351 h 2451600"/>
              <a:gd name="connsiteX5" fmla="*/ 3269435 w 6214050"/>
              <a:gd name="connsiteY5" fmla="*/ 1390740 h 2451600"/>
              <a:gd name="connsiteX6" fmla="*/ 2607583 w 6214050"/>
              <a:gd name="connsiteY6" fmla="*/ 528591 h 2451600"/>
              <a:gd name="connsiteX7" fmla="*/ 1423218 w 6214050"/>
              <a:gd name="connsiteY7" fmla="*/ 58329 h 2451600"/>
              <a:gd name="connsiteX8" fmla="*/ 360772 w 6214050"/>
              <a:gd name="connsiteY8" fmla="*/ 23494 h 2451600"/>
              <a:gd name="connsiteX9" fmla="*/ 21138 w 6214050"/>
              <a:gd name="connsiteY9" fmla="*/ 206374 h 2451600"/>
              <a:gd name="connsiteX10" fmla="*/ 64680 w 6214050"/>
              <a:gd name="connsiteY10" fmla="*/ 842100 h 245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14050" h="2451600">
                <a:moveTo>
                  <a:pt x="6056178" y="702763"/>
                </a:moveTo>
                <a:cubicBezTo>
                  <a:pt x="6106252" y="654866"/>
                  <a:pt x="6156327" y="606969"/>
                  <a:pt x="6178098" y="667929"/>
                </a:cubicBezTo>
                <a:cubicBezTo>
                  <a:pt x="6199869" y="728889"/>
                  <a:pt x="6241960" y="830489"/>
                  <a:pt x="6186806" y="1068523"/>
                </a:cubicBezTo>
                <a:cubicBezTo>
                  <a:pt x="6131652" y="1306557"/>
                  <a:pt x="6166486" y="1871163"/>
                  <a:pt x="5847172" y="2096134"/>
                </a:cubicBezTo>
                <a:cubicBezTo>
                  <a:pt x="5527858" y="2321105"/>
                  <a:pt x="4700543" y="2535917"/>
                  <a:pt x="4270920" y="2418351"/>
                </a:cubicBezTo>
                <a:cubicBezTo>
                  <a:pt x="3841297" y="2300785"/>
                  <a:pt x="3546658" y="1705700"/>
                  <a:pt x="3269435" y="1390740"/>
                </a:cubicBezTo>
                <a:cubicBezTo>
                  <a:pt x="2992212" y="1075780"/>
                  <a:pt x="2915286" y="750659"/>
                  <a:pt x="2607583" y="528591"/>
                </a:cubicBezTo>
                <a:cubicBezTo>
                  <a:pt x="2299880" y="306523"/>
                  <a:pt x="1797686" y="142512"/>
                  <a:pt x="1423218" y="58329"/>
                </a:cubicBezTo>
                <a:cubicBezTo>
                  <a:pt x="1048750" y="-25854"/>
                  <a:pt x="594452" y="-1180"/>
                  <a:pt x="360772" y="23494"/>
                </a:cubicBezTo>
                <a:cubicBezTo>
                  <a:pt x="127092" y="48168"/>
                  <a:pt x="70487" y="69940"/>
                  <a:pt x="21138" y="206374"/>
                </a:cubicBezTo>
                <a:cubicBezTo>
                  <a:pt x="-28211" y="342808"/>
                  <a:pt x="18234" y="592454"/>
                  <a:pt x="64680" y="842100"/>
                </a:cubicBez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0B9844F-DDBA-434A-A2D5-6EDCB0E7214B}"/>
              </a:ext>
            </a:extLst>
          </p:cNvPr>
          <p:cNvSpPr/>
          <p:nvPr/>
        </p:nvSpPr>
        <p:spPr>
          <a:xfrm>
            <a:off x="3237214" y="3574973"/>
            <a:ext cx="2317893" cy="779313"/>
          </a:xfrm>
          <a:custGeom>
            <a:avLst/>
            <a:gdLst>
              <a:gd name="connsiteX0" fmla="*/ 2561733 w 2561733"/>
              <a:gd name="connsiteY0" fmla="*/ 152296 h 779313"/>
              <a:gd name="connsiteX1" fmla="*/ 1621207 w 2561733"/>
              <a:gd name="connsiteY1" fmla="*/ 4250 h 779313"/>
              <a:gd name="connsiteX2" fmla="*/ 611013 w 2561733"/>
              <a:gd name="connsiteY2" fmla="*/ 65210 h 779313"/>
              <a:gd name="connsiteX3" fmla="*/ 44956 w 2561733"/>
              <a:gd name="connsiteY3" fmla="*/ 317758 h 779313"/>
              <a:gd name="connsiteX4" fmla="*/ 36247 w 2561733"/>
              <a:gd name="connsiteY4" fmla="*/ 779313 h 779313"/>
              <a:gd name="connsiteX5" fmla="*/ 36247 w 2561733"/>
              <a:gd name="connsiteY5" fmla="*/ 779313 h 77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1733" h="779313">
                <a:moveTo>
                  <a:pt x="2561733" y="152296"/>
                </a:moveTo>
                <a:cubicBezTo>
                  <a:pt x="2254030" y="85530"/>
                  <a:pt x="1946327" y="18764"/>
                  <a:pt x="1621207" y="4250"/>
                </a:cubicBezTo>
                <a:cubicBezTo>
                  <a:pt x="1296087" y="-10264"/>
                  <a:pt x="873722" y="12959"/>
                  <a:pt x="611013" y="65210"/>
                </a:cubicBezTo>
                <a:cubicBezTo>
                  <a:pt x="348304" y="117461"/>
                  <a:pt x="140750" y="198741"/>
                  <a:pt x="44956" y="317758"/>
                </a:cubicBezTo>
                <a:cubicBezTo>
                  <a:pt x="-50838" y="436775"/>
                  <a:pt x="36247" y="779313"/>
                  <a:pt x="36247" y="779313"/>
                </a:cubicBezTo>
                <a:lnTo>
                  <a:pt x="36247" y="779313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6FC2B86-200B-48C5-8568-F4D5AD078780}"/>
              </a:ext>
            </a:extLst>
          </p:cNvPr>
          <p:cNvSpPr/>
          <p:nvPr/>
        </p:nvSpPr>
        <p:spPr>
          <a:xfrm flipH="1">
            <a:off x="6024621" y="3203993"/>
            <a:ext cx="4384018" cy="1115458"/>
          </a:xfrm>
          <a:custGeom>
            <a:avLst/>
            <a:gdLst>
              <a:gd name="connsiteX0" fmla="*/ 4598754 w 4598754"/>
              <a:gd name="connsiteY0" fmla="*/ 523276 h 1115458"/>
              <a:gd name="connsiteX1" fmla="*/ 3057337 w 4598754"/>
              <a:gd name="connsiteY1" fmla="*/ 96556 h 1115458"/>
              <a:gd name="connsiteX2" fmla="*/ 1559463 w 4598754"/>
              <a:gd name="connsiteY2" fmla="*/ 9470 h 1115458"/>
              <a:gd name="connsiteX3" fmla="*/ 235760 w 4598754"/>
              <a:gd name="connsiteY3" fmla="*/ 253310 h 1115458"/>
              <a:gd name="connsiteX4" fmla="*/ 628 w 4598754"/>
              <a:gd name="connsiteY4" fmla="*/ 1115458 h 1115458"/>
              <a:gd name="connsiteX5" fmla="*/ 628 w 4598754"/>
              <a:gd name="connsiteY5" fmla="*/ 1115458 h 1115458"/>
              <a:gd name="connsiteX6" fmla="*/ 628 w 4598754"/>
              <a:gd name="connsiteY6" fmla="*/ 1115458 h 1115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98754" h="1115458">
                <a:moveTo>
                  <a:pt x="4598754" y="523276"/>
                </a:moveTo>
                <a:cubicBezTo>
                  <a:pt x="4081320" y="352733"/>
                  <a:pt x="3563886" y="182190"/>
                  <a:pt x="3057337" y="96556"/>
                </a:cubicBezTo>
                <a:cubicBezTo>
                  <a:pt x="2550788" y="10922"/>
                  <a:pt x="2029726" y="-16656"/>
                  <a:pt x="1559463" y="9470"/>
                </a:cubicBezTo>
                <a:cubicBezTo>
                  <a:pt x="1089200" y="35596"/>
                  <a:pt x="495566" y="68979"/>
                  <a:pt x="235760" y="253310"/>
                </a:cubicBezTo>
                <a:cubicBezTo>
                  <a:pt x="-24046" y="437641"/>
                  <a:pt x="628" y="1115458"/>
                  <a:pt x="628" y="1115458"/>
                </a:cubicBezTo>
                <a:lnTo>
                  <a:pt x="628" y="1115458"/>
                </a:lnTo>
                <a:lnTo>
                  <a:pt x="628" y="1115458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F1BBBE8-C50C-46DD-8768-3DC98543FD52}"/>
              </a:ext>
            </a:extLst>
          </p:cNvPr>
          <p:cNvSpPr/>
          <p:nvPr/>
        </p:nvSpPr>
        <p:spPr>
          <a:xfrm flipH="1">
            <a:off x="6024621" y="3574973"/>
            <a:ext cx="2317893" cy="779313"/>
          </a:xfrm>
          <a:custGeom>
            <a:avLst/>
            <a:gdLst>
              <a:gd name="connsiteX0" fmla="*/ 2561733 w 2561733"/>
              <a:gd name="connsiteY0" fmla="*/ 152296 h 779313"/>
              <a:gd name="connsiteX1" fmla="*/ 1621207 w 2561733"/>
              <a:gd name="connsiteY1" fmla="*/ 4250 h 779313"/>
              <a:gd name="connsiteX2" fmla="*/ 611013 w 2561733"/>
              <a:gd name="connsiteY2" fmla="*/ 65210 h 779313"/>
              <a:gd name="connsiteX3" fmla="*/ 44956 w 2561733"/>
              <a:gd name="connsiteY3" fmla="*/ 317758 h 779313"/>
              <a:gd name="connsiteX4" fmla="*/ 36247 w 2561733"/>
              <a:gd name="connsiteY4" fmla="*/ 779313 h 779313"/>
              <a:gd name="connsiteX5" fmla="*/ 36247 w 2561733"/>
              <a:gd name="connsiteY5" fmla="*/ 779313 h 77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1733" h="779313">
                <a:moveTo>
                  <a:pt x="2561733" y="152296"/>
                </a:moveTo>
                <a:cubicBezTo>
                  <a:pt x="2254030" y="85530"/>
                  <a:pt x="1946327" y="18764"/>
                  <a:pt x="1621207" y="4250"/>
                </a:cubicBezTo>
                <a:cubicBezTo>
                  <a:pt x="1296087" y="-10264"/>
                  <a:pt x="873722" y="12959"/>
                  <a:pt x="611013" y="65210"/>
                </a:cubicBezTo>
                <a:cubicBezTo>
                  <a:pt x="348304" y="117461"/>
                  <a:pt x="140750" y="198741"/>
                  <a:pt x="44956" y="317758"/>
                </a:cubicBezTo>
                <a:cubicBezTo>
                  <a:pt x="-50838" y="436775"/>
                  <a:pt x="36247" y="779313"/>
                  <a:pt x="36247" y="779313"/>
                </a:cubicBezTo>
                <a:lnTo>
                  <a:pt x="36247" y="779313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D485AE5-E35B-4D90-B4EE-56B739A109F9}"/>
              </a:ext>
            </a:extLst>
          </p:cNvPr>
          <p:cNvCxnSpPr>
            <a:cxnSpLocks/>
          </p:cNvCxnSpPr>
          <p:nvPr/>
        </p:nvCxnSpPr>
        <p:spPr>
          <a:xfrm flipH="1">
            <a:off x="5900690" y="3761721"/>
            <a:ext cx="1" cy="662233"/>
          </a:xfrm>
          <a:prstGeom prst="straightConnector1">
            <a:avLst/>
          </a:prstGeom>
          <a:ln w="38100"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: Top Corners Snipped 56">
            <a:extLst>
              <a:ext uri="{FF2B5EF4-FFF2-40B4-BE49-F238E27FC236}">
                <a16:creationId xmlns:a16="http://schemas.microsoft.com/office/drawing/2014/main" id="{9908907C-6C41-4C98-8D93-170C7249E90D}"/>
              </a:ext>
            </a:extLst>
          </p:cNvPr>
          <p:cNvSpPr/>
          <p:nvPr/>
        </p:nvSpPr>
        <p:spPr>
          <a:xfrm>
            <a:off x="1048135" y="3485673"/>
            <a:ext cx="1257069" cy="1214327"/>
          </a:xfrm>
          <a:prstGeom prst="snip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IRIS</a:t>
            </a:r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5F10F9E9-9263-4583-90CC-16B40C502575}"/>
              </a:ext>
            </a:extLst>
          </p:cNvPr>
          <p:cNvSpPr/>
          <p:nvPr/>
        </p:nvSpPr>
        <p:spPr>
          <a:xfrm rot="6048332">
            <a:off x="946468" y="3639981"/>
            <a:ext cx="1307091" cy="2095597"/>
          </a:xfrm>
          <a:custGeom>
            <a:avLst/>
            <a:gdLst>
              <a:gd name="connsiteX0" fmla="*/ 31843 w 1307091"/>
              <a:gd name="connsiteY0" fmla="*/ 1828800 h 2095597"/>
              <a:gd name="connsiteX1" fmla="*/ 31843 w 1307091"/>
              <a:gd name="connsiteY1" fmla="*/ 2063931 h 2095597"/>
              <a:gd name="connsiteX2" fmla="*/ 362769 w 1307091"/>
              <a:gd name="connsiteY2" fmla="*/ 2072640 h 2095597"/>
              <a:gd name="connsiteX3" fmla="*/ 963661 w 1307091"/>
              <a:gd name="connsiteY3" fmla="*/ 1872343 h 2095597"/>
              <a:gd name="connsiteX4" fmla="*/ 1303295 w 1307091"/>
              <a:gd name="connsiteY4" fmla="*/ 1175657 h 2095597"/>
              <a:gd name="connsiteX5" fmla="*/ 1155249 w 1307091"/>
              <a:gd name="connsiteY5" fmla="*/ 0 h 2095597"/>
              <a:gd name="connsiteX6" fmla="*/ 1155249 w 1307091"/>
              <a:gd name="connsiteY6" fmla="*/ 0 h 2095597"/>
              <a:gd name="connsiteX7" fmla="*/ 1155249 w 1307091"/>
              <a:gd name="connsiteY7" fmla="*/ 0 h 2095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7091" h="2095597">
                <a:moveTo>
                  <a:pt x="31843" y="1828800"/>
                </a:moveTo>
                <a:cubicBezTo>
                  <a:pt x="4266" y="1926045"/>
                  <a:pt x="-23311" y="2023291"/>
                  <a:pt x="31843" y="2063931"/>
                </a:cubicBezTo>
                <a:cubicBezTo>
                  <a:pt x="86997" y="2104571"/>
                  <a:pt x="207466" y="2104571"/>
                  <a:pt x="362769" y="2072640"/>
                </a:cubicBezTo>
                <a:cubicBezTo>
                  <a:pt x="518072" y="2040709"/>
                  <a:pt x="806907" y="2021840"/>
                  <a:pt x="963661" y="1872343"/>
                </a:cubicBezTo>
                <a:cubicBezTo>
                  <a:pt x="1120415" y="1722846"/>
                  <a:pt x="1271364" y="1487714"/>
                  <a:pt x="1303295" y="1175657"/>
                </a:cubicBezTo>
                <a:cubicBezTo>
                  <a:pt x="1335226" y="863600"/>
                  <a:pt x="1155249" y="0"/>
                  <a:pt x="1155249" y="0"/>
                </a:cubicBezTo>
                <a:lnTo>
                  <a:pt x="1155249" y="0"/>
                </a:lnTo>
                <a:lnTo>
                  <a:pt x="1155249" y="0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3" name="Slide Zoom 62">
                <a:extLst>
                  <a:ext uri="{FF2B5EF4-FFF2-40B4-BE49-F238E27FC236}">
                    <a16:creationId xmlns:a16="http://schemas.microsoft.com/office/drawing/2014/main" id="{5103364C-1E10-41F2-BC87-72D7B8C3B0C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58476561"/>
                  </p:ext>
                </p:extLst>
              </p:nvPr>
            </p:nvGraphicFramePr>
            <p:xfrm>
              <a:off x="9662831" y="164301"/>
              <a:ext cx="2247631" cy="2266362"/>
            </p:xfrm>
            <a:graphic>
              <a:graphicData uri="http://schemas.microsoft.com/office/powerpoint/2016/slidezoom">
                <pslz:sldZm>
                  <pslz:sldZmObj sldId="265" cId="2361310663">
                    <pslz:zmPr id="{DAFDF7E9-F877-4596-AD35-716625EBAA6F}" returnToParent="0" imageType="cover" transitionDur="1000" showBg="0">
                      <p166:blipFill xmlns:p166="http://schemas.microsoft.com/office/powerpoint/2016/6/main"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47631" cy="226636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3" name="Slide Zoom 62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5103364C-1E10-41F2-BC87-72D7B8C3B0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62831" y="164301"/>
                <a:ext cx="2247631" cy="22663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7" name="Slide Zoom 66">
                <a:extLst>
                  <a:ext uri="{FF2B5EF4-FFF2-40B4-BE49-F238E27FC236}">
                    <a16:creationId xmlns:a16="http://schemas.microsoft.com/office/drawing/2014/main" id="{601F218E-81BE-45B3-B1E1-AC27A34DE39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3477593"/>
                  </p:ext>
                </p:extLst>
              </p:nvPr>
            </p:nvGraphicFramePr>
            <p:xfrm>
              <a:off x="5076500" y="4423954"/>
              <a:ext cx="1736291" cy="1462636"/>
            </p:xfrm>
            <a:graphic>
              <a:graphicData uri="http://schemas.microsoft.com/office/powerpoint/2016/slidezoom">
                <pslz:sldZm>
                  <pslz:sldZmObj sldId="267" cId="2871283916">
                    <pslz:zmPr id="{A1513C19-1B88-4C3C-BAD2-382DE1822CB7}" imageType="cover" transitionDur="1000" showBg="0">
                      <p166:blipFill xmlns:p166="http://schemas.microsoft.com/office/powerpoint/2016/6/main"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6291" cy="1462636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7" name="Slide Zoom 66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601F218E-81BE-45B3-B1E1-AC27A34DE3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6500" y="4423954"/>
                <a:ext cx="1736291" cy="1462636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1" name="Slide Zoom 70">
                <a:extLst>
                  <a:ext uri="{FF2B5EF4-FFF2-40B4-BE49-F238E27FC236}">
                    <a16:creationId xmlns:a16="http://schemas.microsoft.com/office/drawing/2014/main" id="{808EAF85-2BBC-4893-BB75-C7AF2CA4293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04826988"/>
                  </p:ext>
                </p:extLst>
              </p:nvPr>
            </p:nvGraphicFramePr>
            <p:xfrm>
              <a:off x="7493130" y="4447156"/>
              <a:ext cx="1736291" cy="1411317"/>
            </p:xfrm>
            <a:graphic>
              <a:graphicData uri="http://schemas.microsoft.com/office/powerpoint/2016/slidezoom">
                <pslz:sldZm>
                  <pslz:sldZmObj sldId="269" cId="236159478">
                    <pslz:zmPr id="{45A8C9A2-8096-47D4-9929-5F2D65EBDA21}" imageType="cover" transitionDur="1000">
                      <p166:blipFill xmlns:p166="http://schemas.microsoft.com/office/powerpoint/2016/6/main"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6291" cy="1411317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1" name="Slide Zoom 70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808EAF85-2BBC-4893-BB75-C7AF2CA4293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3130" y="4447156"/>
                <a:ext cx="1736291" cy="1411317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5" name="Slide Zoom 74">
                <a:extLst>
                  <a:ext uri="{FF2B5EF4-FFF2-40B4-BE49-F238E27FC236}">
                    <a16:creationId xmlns:a16="http://schemas.microsoft.com/office/drawing/2014/main" id="{DFBC71BA-66C7-4402-831A-01D82ABC599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96034685"/>
                  </p:ext>
                </p:extLst>
              </p:nvPr>
            </p:nvGraphicFramePr>
            <p:xfrm>
              <a:off x="9908185" y="4423954"/>
              <a:ext cx="1675766" cy="1389003"/>
            </p:xfrm>
            <a:graphic>
              <a:graphicData uri="http://schemas.microsoft.com/office/powerpoint/2016/slidezoom">
                <pslz:sldZm>
                  <pslz:sldZmObj sldId="271" cId="4175495598">
                    <pslz:zmPr id="{8465C2C1-7C08-4318-85DD-E224EEC62B85}" imageType="cover" transitionDur="1000">
                      <p166:blipFill xmlns:p166="http://schemas.microsoft.com/office/powerpoint/2016/6/main"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75766" cy="1389003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5" name="Slide Zoom 74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DFBC71BA-66C7-4402-831A-01D82ABC59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08185" y="4423954"/>
                <a:ext cx="1675766" cy="1389003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3FB40D57-A21B-4006-AA1E-AC529C51265D}"/>
              </a:ext>
            </a:extLst>
          </p:cNvPr>
          <p:cNvGrpSpPr/>
          <p:nvPr/>
        </p:nvGrpSpPr>
        <p:grpSpPr>
          <a:xfrm>
            <a:off x="-274917" y="0"/>
            <a:ext cx="3299814" cy="3299814"/>
            <a:chOff x="-200789" y="164301"/>
            <a:chExt cx="3299814" cy="3299814"/>
          </a:xfrm>
        </p:grpSpPr>
        <p:pic>
          <p:nvPicPr>
            <p:cNvPr id="21" name="Graphic 20" descr="Lightbulb">
              <a:extLst>
                <a:ext uri="{FF2B5EF4-FFF2-40B4-BE49-F238E27FC236}">
                  <a16:creationId xmlns:a16="http://schemas.microsoft.com/office/drawing/2014/main" id="{9A3C97EE-ED02-4DB6-9D41-9D41C5EDF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-200789" y="164301"/>
              <a:ext cx="3299814" cy="3299814"/>
            </a:xfrm>
            <a:prstGeom prst="rect">
              <a:avLst/>
            </a:prstGeom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148CFC-26A9-442C-A699-4B13CAF9855D}"/>
                </a:ext>
              </a:extLst>
            </p:cNvPr>
            <p:cNvSpPr txBox="1"/>
            <p:nvPr/>
          </p:nvSpPr>
          <p:spPr>
            <a:xfrm>
              <a:off x="978754" y="835817"/>
              <a:ext cx="914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New Course Idea</a:t>
              </a:r>
            </a:p>
          </p:txBody>
        </p:sp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D9F70D42-C871-4843-871C-703DDF9B541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9104095"/>
                  </p:ext>
                </p:extLst>
              </p:nvPr>
            </p:nvGraphicFramePr>
            <p:xfrm>
              <a:off x="2751758" y="4447422"/>
              <a:ext cx="1736288" cy="1439168"/>
            </p:xfrm>
            <a:graphic>
              <a:graphicData uri="http://schemas.microsoft.com/office/powerpoint/2016/slidezoom">
                <pslz:sldZm>
                  <pslz:sldZmObj sldId="275" cId="4103838208">
                    <pslz:zmPr id="{8C80982A-EBC2-4744-AFFD-6D0B5D48E54C}" imageType="cover" transitionDur="1000" showBg="0">
                      <p166:blipFill xmlns:p166="http://schemas.microsoft.com/office/powerpoint/2016/6/main"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6288" cy="1439168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D9F70D42-C871-4843-871C-703DDF9B541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51758" y="4447422"/>
                <a:ext cx="1736288" cy="143916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894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 animBg="1"/>
      <p:bldP spid="45" grpId="0" animBg="1"/>
      <p:bldP spid="47" grpId="0" animBg="1"/>
      <p:bldP spid="48" grpId="0" animBg="1"/>
      <p:bldP spid="57" grpId="0" animBg="1"/>
      <p:bldP spid="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12E72598-675D-4987-8FDB-063A13808B0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442065" y="1448112"/>
              <a:ext cx="2917249" cy="2401273"/>
            </p:xfrm>
            <a:graphic>
              <a:graphicData uri="http://schemas.microsoft.com/office/powerpoint/2016/slidezoom">
                <pslz:sldZm>
                  <pslz:sldZmObj sldId="266" cId="207574269">
                    <pslz:zmPr id="{69214CD8-017D-434A-9C92-4EEB6F64122B}" imageType="cover" transitionDur="1000" showBg="0">
                      <p166:blipFill xmlns:p166="http://schemas.microsoft.com/office/powerpoint/2016/6/main"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17249" cy="240127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12E72598-675D-4987-8FDB-063A13808B0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2065" y="1448112"/>
                <a:ext cx="2917249" cy="2401273"/>
              </a:xfrm>
              <a:prstGeom prst="rect">
                <a:avLst/>
              </a:prstGeom>
            </p:spPr>
          </p:pic>
        </mc:Fallback>
      </mc:AlternateContent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DA3AC99-7E81-4E0B-8D0D-7AD1B292FDB6}"/>
              </a:ext>
            </a:extLst>
          </p:cNvPr>
          <p:cNvSpPr/>
          <p:nvPr/>
        </p:nvSpPr>
        <p:spPr>
          <a:xfrm>
            <a:off x="2564674" y="83398"/>
            <a:ext cx="7062651" cy="1143129"/>
          </a:xfrm>
          <a:custGeom>
            <a:avLst/>
            <a:gdLst>
              <a:gd name="connsiteX0" fmla="*/ 0 w 7062651"/>
              <a:gd name="connsiteY0" fmla="*/ 820912 h 1143129"/>
              <a:gd name="connsiteX1" fmla="*/ 1245325 w 7062651"/>
              <a:gd name="connsiteY1" fmla="*/ 211312 h 1143129"/>
              <a:gd name="connsiteX2" fmla="*/ 3169920 w 7062651"/>
              <a:gd name="connsiteY2" fmla="*/ 89392 h 1143129"/>
              <a:gd name="connsiteX3" fmla="*/ 5190308 w 7062651"/>
              <a:gd name="connsiteY3" fmla="*/ 80683 h 1143129"/>
              <a:gd name="connsiteX4" fmla="*/ 7062651 w 7062651"/>
              <a:gd name="connsiteY4" fmla="*/ 1143129 h 1143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2651" h="1143129">
                <a:moveTo>
                  <a:pt x="0" y="820912"/>
                </a:moveTo>
                <a:cubicBezTo>
                  <a:pt x="358502" y="577072"/>
                  <a:pt x="717005" y="333232"/>
                  <a:pt x="1245325" y="211312"/>
                </a:cubicBezTo>
                <a:cubicBezTo>
                  <a:pt x="1773645" y="89392"/>
                  <a:pt x="2512423" y="111163"/>
                  <a:pt x="3169920" y="89392"/>
                </a:cubicBezTo>
                <a:cubicBezTo>
                  <a:pt x="3827417" y="67621"/>
                  <a:pt x="4541520" y="-94940"/>
                  <a:pt x="5190308" y="80683"/>
                </a:cubicBezTo>
                <a:cubicBezTo>
                  <a:pt x="5839097" y="256306"/>
                  <a:pt x="6450874" y="699717"/>
                  <a:pt x="7062651" y="1143129"/>
                </a:cubicBezTo>
              </a:path>
            </a:pathLst>
          </a:custGeom>
          <a:ln w="38100" cap="flat" cmpd="sng" algn="ctr">
            <a:solidFill>
              <a:schemeClr val="accent1"/>
            </a:solidFill>
            <a:prstDash val="lg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4742A90-394D-4090-8F71-7E04710AB752}"/>
              </a:ext>
            </a:extLst>
          </p:cNvPr>
          <p:cNvSpPr/>
          <p:nvPr/>
        </p:nvSpPr>
        <p:spPr>
          <a:xfrm>
            <a:off x="5900690" y="530808"/>
            <a:ext cx="6214050" cy="2451600"/>
          </a:xfrm>
          <a:custGeom>
            <a:avLst/>
            <a:gdLst>
              <a:gd name="connsiteX0" fmla="*/ 6056178 w 6214050"/>
              <a:gd name="connsiteY0" fmla="*/ 702763 h 2451600"/>
              <a:gd name="connsiteX1" fmla="*/ 6178098 w 6214050"/>
              <a:gd name="connsiteY1" fmla="*/ 667929 h 2451600"/>
              <a:gd name="connsiteX2" fmla="*/ 6186806 w 6214050"/>
              <a:gd name="connsiteY2" fmla="*/ 1068523 h 2451600"/>
              <a:gd name="connsiteX3" fmla="*/ 5847172 w 6214050"/>
              <a:gd name="connsiteY3" fmla="*/ 2096134 h 2451600"/>
              <a:gd name="connsiteX4" fmla="*/ 4270920 w 6214050"/>
              <a:gd name="connsiteY4" fmla="*/ 2418351 h 2451600"/>
              <a:gd name="connsiteX5" fmla="*/ 3269435 w 6214050"/>
              <a:gd name="connsiteY5" fmla="*/ 1390740 h 2451600"/>
              <a:gd name="connsiteX6" fmla="*/ 2607583 w 6214050"/>
              <a:gd name="connsiteY6" fmla="*/ 528591 h 2451600"/>
              <a:gd name="connsiteX7" fmla="*/ 1423218 w 6214050"/>
              <a:gd name="connsiteY7" fmla="*/ 58329 h 2451600"/>
              <a:gd name="connsiteX8" fmla="*/ 360772 w 6214050"/>
              <a:gd name="connsiteY8" fmla="*/ 23494 h 2451600"/>
              <a:gd name="connsiteX9" fmla="*/ 21138 w 6214050"/>
              <a:gd name="connsiteY9" fmla="*/ 206374 h 2451600"/>
              <a:gd name="connsiteX10" fmla="*/ 64680 w 6214050"/>
              <a:gd name="connsiteY10" fmla="*/ 842100 h 245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14050" h="2451600">
                <a:moveTo>
                  <a:pt x="6056178" y="702763"/>
                </a:moveTo>
                <a:cubicBezTo>
                  <a:pt x="6106252" y="654866"/>
                  <a:pt x="6156327" y="606969"/>
                  <a:pt x="6178098" y="667929"/>
                </a:cubicBezTo>
                <a:cubicBezTo>
                  <a:pt x="6199869" y="728889"/>
                  <a:pt x="6241960" y="830489"/>
                  <a:pt x="6186806" y="1068523"/>
                </a:cubicBezTo>
                <a:cubicBezTo>
                  <a:pt x="6131652" y="1306557"/>
                  <a:pt x="6166486" y="1871163"/>
                  <a:pt x="5847172" y="2096134"/>
                </a:cubicBezTo>
                <a:cubicBezTo>
                  <a:pt x="5527858" y="2321105"/>
                  <a:pt x="4700543" y="2535917"/>
                  <a:pt x="4270920" y="2418351"/>
                </a:cubicBezTo>
                <a:cubicBezTo>
                  <a:pt x="3841297" y="2300785"/>
                  <a:pt x="3546658" y="1705700"/>
                  <a:pt x="3269435" y="1390740"/>
                </a:cubicBezTo>
                <a:cubicBezTo>
                  <a:pt x="2992212" y="1075780"/>
                  <a:pt x="2915286" y="750659"/>
                  <a:pt x="2607583" y="528591"/>
                </a:cubicBezTo>
                <a:cubicBezTo>
                  <a:pt x="2299880" y="306523"/>
                  <a:pt x="1797686" y="142512"/>
                  <a:pt x="1423218" y="58329"/>
                </a:cubicBezTo>
                <a:cubicBezTo>
                  <a:pt x="1048750" y="-25854"/>
                  <a:pt x="594452" y="-1180"/>
                  <a:pt x="360772" y="23494"/>
                </a:cubicBezTo>
                <a:cubicBezTo>
                  <a:pt x="127092" y="48168"/>
                  <a:pt x="70487" y="69940"/>
                  <a:pt x="21138" y="206374"/>
                </a:cubicBezTo>
                <a:cubicBezTo>
                  <a:pt x="-28211" y="342808"/>
                  <a:pt x="18234" y="592454"/>
                  <a:pt x="64680" y="842100"/>
                </a:cubicBez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0B9844F-DDBA-434A-A2D5-6EDCB0E7214B}"/>
              </a:ext>
            </a:extLst>
          </p:cNvPr>
          <p:cNvSpPr/>
          <p:nvPr/>
        </p:nvSpPr>
        <p:spPr>
          <a:xfrm>
            <a:off x="3237214" y="3574973"/>
            <a:ext cx="2317893" cy="779313"/>
          </a:xfrm>
          <a:custGeom>
            <a:avLst/>
            <a:gdLst>
              <a:gd name="connsiteX0" fmla="*/ 2561733 w 2561733"/>
              <a:gd name="connsiteY0" fmla="*/ 152296 h 779313"/>
              <a:gd name="connsiteX1" fmla="*/ 1621207 w 2561733"/>
              <a:gd name="connsiteY1" fmla="*/ 4250 h 779313"/>
              <a:gd name="connsiteX2" fmla="*/ 611013 w 2561733"/>
              <a:gd name="connsiteY2" fmla="*/ 65210 h 779313"/>
              <a:gd name="connsiteX3" fmla="*/ 44956 w 2561733"/>
              <a:gd name="connsiteY3" fmla="*/ 317758 h 779313"/>
              <a:gd name="connsiteX4" fmla="*/ 36247 w 2561733"/>
              <a:gd name="connsiteY4" fmla="*/ 779313 h 779313"/>
              <a:gd name="connsiteX5" fmla="*/ 36247 w 2561733"/>
              <a:gd name="connsiteY5" fmla="*/ 779313 h 77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1733" h="779313">
                <a:moveTo>
                  <a:pt x="2561733" y="152296"/>
                </a:moveTo>
                <a:cubicBezTo>
                  <a:pt x="2254030" y="85530"/>
                  <a:pt x="1946327" y="18764"/>
                  <a:pt x="1621207" y="4250"/>
                </a:cubicBezTo>
                <a:cubicBezTo>
                  <a:pt x="1296087" y="-10264"/>
                  <a:pt x="873722" y="12959"/>
                  <a:pt x="611013" y="65210"/>
                </a:cubicBezTo>
                <a:cubicBezTo>
                  <a:pt x="348304" y="117461"/>
                  <a:pt x="140750" y="198741"/>
                  <a:pt x="44956" y="317758"/>
                </a:cubicBezTo>
                <a:cubicBezTo>
                  <a:pt x="-50838" y="436775"/>
                  <a:pt x="36247" y="779313"/>
                  <a:pt x="36247" y="779313"/>
                </a:cubicBezTo>
                <a:lnTo>
                  <a:pt x="36247" y="779313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6FC2B86-200B-48C5-8568-F4D5AD078780}"/>
              </a:ext>
            </a:extLst>
          </p:cNvPr>
          <p:cNvSpPr/>
          <p:nvPr/>
        </p:nvSpPr>
        <p:spPr>
          <a:xfrm flipH="1">
            <a:off x="6024621" y="3203993"/>
            <a:ext cx="4384018" cy="1115458"/>
          </a:xfrm>
          <a:custGeom>
            <a:avLst/>
            <a:gdLst>
              <a:gd name="connsiteX0" fmla="*/ 4598754 w 4598754"/>
              <a:gd name="connsiteY0" fmla="*/ 523276 h 1115458"/>
              <a:gd name="connsiteX1" fmla="*/ 3057337 w 4598754"/>
              <a:gd name="connsiteY1" fmla="*/ 96556 h 1115458"/>
              <a:gd name="connsiteX2" fmla="*/ 1559463 w 4598754"/>
              <a:gd name="connsiteY2" fmla="*/ 9470 h 1115458"/>
              <a:gd name="connsiteX3" fmla="*/ 235760 w 4598754"/>
              <a:gd name="connsiteY3" fmla="*/ 253310 h 1115458"/>
              <a:gd name="connsiteX4" fmla="*/ 628 w 4598754"/>
              <a:gd name="connsiteY4" fmla="*/ 1115458 h 1115458"/>
              <a:gd name="connsiteX5" fmla="*/ 628 w 4598754"/>
              <a:gd name="connsiteY5" fmla="*/ 1115458 h 1115458"/>
              <a:gd name="connsiteX6" fmla="*/ 628 w 4598754"/>
              <a:gd name="connsiteY6" fmla="*/ 1115458 h 1115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98754" h="1115458">
                <a:moveTo>
                  <a:pt x="4598754" y="523276"/>
                </a:moveTo>
                <a:cubicBezTo>
                  <a:pt x="4081320" y="352733"/>
                  <a:pt x="3563886" y="182190"/>
                  <a:pt x="3057337" y="96556"/>
                </a:cubicBezTo>
                <a:cubicBezTo>
                  <a:pt x="2550788" y="10922"/>
                  <a:pt x="2029726" y="-16656"/>
                  <a:pt x="1559463" y="9470"/>
                </a:cubicBezTo>
                <a:cubicBezTo>
                  <a:pt x="1089200" y="35596"/>
                  <a:pt x="495566" y="68979"/>
                  <a:pt x="235760" y="253310"/>
                </a:cubicBezTo>
                <a:cubicBezTo>
                  <a:pt x="-24046" y="437641"/>
                  <a:pt x="628" y="1115458"/>
                  <a:pt x="628" y="1115458"/>
                </a:cubicBezTo>
                <a:lnTo>
                  <a:pt x="628" y="1115458"/>
                </a:lnTo>
                <a:lnTo>
                  <a:pt x="628" y="1115458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F1BBBE8-C50C-46DD-8768-3DC98543FD52}"/>
              </a:ext>
            </a:extLst>
          </p:cNvPr>
          <p:cNvSpPr/>
          <p:nvPr/>
        </p:nvSpPr>
        <p:spPr>
          <a:xfrm flipH="1">
            <a:off x="6024621" y="3574973"/>
            <a:ext cx="2317893" cy="779313"/>
          </a:xfrm>
          <a:custGeom>
            <a:avLst/>
            <a:gdLst>
              <a:gd name="connsiteX0" fmla="*/ 2561733 w 2561733"/>
              <a:gd name="connsiteY0" fmla="*/ 152296 h 779313"/>
              <a:gd name="connsiteX1" fmla="*/ 1621207 w 2561733"/>
              <a:gd name="connsiteY1" fmla="*/ 4250 h 779313"/>
              <a:gd name="connsiteX2" fmla="*/ 611013 w 2561733"/>
              <a:gd name="connsiteY2" fmla="*/ 65210 h 779313"/>
              <a:gd name="connsiteX3" fmla="*/ 44956 w 2561733"/>
              <a:gd name="connsiteY3" fmla="*/ 317758 h 779313"/>
              <a:gd name="connsiteX4" fmla="*/ 36247 w 2561733"/>
              <a:gd name="connsiteY4" fmla="*/ 779313 h 779313"/>
              <a:gd name="connsiteX5" fmla="*/ 36247 w 2561733"/>
              <a:gd name="connsiteY5" fmla="*/ 779313 h 77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1733" h="779313">
                <a:moveTo>
                  <a:pt x="2561733" y="152296"/>
                </a:moveTo>
                <a:cubicBezTo>
                  <a:pt x="2254030" y="85530"/>
                  <a:pt x="1946327" y="18764"/>
                  <a:pt x="1621207" y="4250"/>
                </a:cubicBezTo>
                <a:cubicBezTo>
                  <a:pt x="1296087" y="-10264"/>
                  <a:pt x="873722" y="12959"/>
                  <a:pt x="611013" y="65210"/>
                </a:cubicBezTo>
                <a:cubicBezTo>
                  <a:pt x="348304" y="117461"/>
                  <a:pt x="140750" y="198741"/>
                  <a:pt x="44956" y="317758"/>
                </a:cubicBezTo>
                <a:cubicBezTo>
                  <a:pt x="-50838" y="436775"/>
                  <a:pt x="36247" y="779313"/>
                  <a:pt x="36247" y="779313"/>
                </a:cubicBezTo>
                <a:lnTo>
                  <a:pt x="36247" y="779313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D485AE5-E35B-4D90-B4EE-56B739A109F9}"/>
              </a:ext>
            </a:extLst>
          </p:cNvPr>
          <p:cNvCxnSpPr>
            <a:cxnSpLocks/>
          </p:cNvCxnSpPr>
          <p:nvPr/>
        </p:nvCxnSpPr>
        <p:spPr>
          <a:xfrm flipH="1">
            <a:off x="5900690" y="3761721"/>
            <a:ext cx="1" cy="662233"/>
          </a:xfrm>
          <a:prstGeom prst="straightConnector1">
            <a:avLst/>
          </a:prstGeom>
          <a:ln w="38100"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5F10F9E9-9263-4583-90CC-16B40C502575}"/>
              </a:ext>
            </a:extLst>
          </p:cNvPr>
          <p:cNvSpPr/>
          <p:nvPr/>
        </p:nvSpPr>
        <p:spPr>
          <a:xfrm rot="6048332">
            <a:off x="946468" y="3639981"/>
            <a:ext cx="1307091" cy="2095597"/>
          </a:xfrm>
          <a:custGeom>
            <a:avLst/>
            <a:gdLst>
              <a:gd name="connsiteX0" fmla="*/ 31843 w 1307091"/>
              <a:gd name="connsiteY0" fmla="*/ 1828800 h 2095597"/>
              <a:gd name="connsiteX1" fmla="*/ 31843 w 1307091"/>
              <a:gd name="connsiteY1" fmla="*/ 2063931 h 2095597"/>
              <a:gd name="connsiteX2" fmla="*/ 362769 w 1307091"/>
              <a:gd name="connsiteY2" fmla="*/ 2072640 h 2095597"/>
              <a:gd name="connsiteX3" fmla="*/ 963661 w 1307091"/>
              <a:gd name="connsiteY3" fmla="*/ 1872343 h 2095597"/>
              <a:gd name="connsiteX4" fmla="*/ 1303295 w 1307091"/>
              <a:gd name="connsiteY4" fmla="*/ 1175657 h 2095597"/>
              <a:gd name="connsiteX5" fmla="*/ 1155249 w 1307091"/>
              <a:gd name="connsiteY5" fmla="*/ 0 h 2095597"/>
              <a:gd name="connsiteX6" fmla="*/ 1155249 w 1307091"/>
              <a:gd name="connsiteY6" fmla="*/ 0 h 2095597"/>
              <a:gd name="connsiteX7" fmla="*/ 1155249 w 1307091"/>
              <a:gd name="connsiteY7" fmla="*/ 0 h 2095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7091" h="2095597">
                <a:moveTo>
                  <a:pt x="31843" y="1828800"/>
                </a:moveTo>
                <a:cubicBezTo>
                  <a:pt x="4266" y="1926045"/>
                  <a:pt x="-23311" y="2023291"/>
                  <a:pt x="31843" y="2063931"/>
                </a:cubicBezTo>
                <a:cubicBezTo>
                  <a:pt x="86997" y="2104571"/>
                  <a:pt x="207466" y="2104571"/>
                  <a:pt x="362769" y="2072640"/>
                </a:cubicBezTo>
                <a:cubicBezTo>
                  <a:pt x="518072" y="2040709"/>
                  <a:pt x="806907" y="2021840"/>
                  <a:pt x="963661" y="1872343"/>
                </a:cubicBezTo>
                <a:cubicBezTo>
                  <a:pt x="1120415" y="1722846"/>
                  <a:pt x="1271364" y="1487714"/>
                  <a:pt x="1303295" y="1175657"/>
                </a:cubicBezTo>
                <a:cubicBezTo>
                  <a:pt x="1335226" y="863600"/>
                  <a:pt x="1155249" y="0"/>
                  <a:pt x="1155249" y="0"/>
                </a:cubicBezTo>
                <a:lnTo>
                  <a:pt x="1155249" y="0"/>
                </a:lnTo>
                <a:lnTo>
                  <a:pt x="1155249" y="0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3" name="Slide Zoom 62">
                <a:extLst>
                  <a:ext uri="{FF2B5EF4-FFF2-40B4-BE49-F238E27FC236}">
                    <a16:creationId xmlns:a16="http://schemas.microsoft.com/office/drawing/2014/main" id="{5103364C-1E10-41F2-BC87-72D7B8C3B0C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662831" y="164301"/>
              <a:ext cx="2247631" cy="2266362"/>
            </p:xfrm>
            <a:graphic>
              <a:graphicData uri="http://schemas.microsoft.com/office/powerpoint/2016/slidezoom">
                <pslz:sldZm>
                  <pslz:sldZmObj sldId="265" cId="2361310663">
                    <pslz:zmPr id="{DAFDF7E9-F877-4596-AD35-716625EBAA6F}" returnToParent="0" imageType="cover" transitionDur="1000" showBg="0">
                      <p166:blipFill xmlns:p166="http://schemas.microsoft.com/office/powerpoint/2016/6/main"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47631" cy="226636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3" name="Slide Zoom 62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5103364C-1E10-41F2-BC87-72D7B8C3B0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62831" y="164301"/>
                <a:ext cx="2247631" cy="22663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7" name="Slide Zoom 66">
                <a:extLst>
                  <a:ext uri="{FF2B5EF4-FFF2-40B4-BE49-F238E27FC236}">
                    <a16:creationId xmlns:a16="http://schemas.microsoft.com/office/drawing/2014/main" id="{601F218E-81BE-45B3-B1E1-AC27A34DE39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076500" y="4423954"/>
              <a:ext cx="1736291" cy="1462636"/>
            </p:xfrm>
            <a:graphic>
              <a:graphicData uri="http://schemas.microsoft.com/office/powerpoint/2016/slidezoom">
                <pslz:sldZm>
                  <pslz:sldZmObj sldId="267" cId="2871283916">
                    <pslz:zmPr id="{A1513C19-1B88-4C3C-BAD2-382DE1822CB7}" imageType="cover" transitionDur="1000" showBg="0">
                      <p166:blipFill xmlns:p166="http://schemas.microsoft.com/office/powerpoint/2016/6/main"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6291" cy="1462636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7" name="Slide Zoom 66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601F218E-81BE-45B3-B1E1-AC27A34DE3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6500" y="4423954"/>
                <a:ext cx="1736291" cy="1462636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1" name="Slide Zoom 70">
                <a:extLst>
                  <a:ext uri="{FF2B5EF4-FFF2-40B4-BE49-F238E27FC236}">
                    <a16:creationId xmlns:a16="http://schemas.microsoft.com/office/drawing/2014/main" id="{808EAF85-2BBC-4893-BB75-C7AF2CA4293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93130" y="4447156"/>
              <a:ext cx="1736291" cy="1411317"/>
            </p:xfrm>
            <a:graphic>
              <a:graphicData uri="http://schemas.microsoft.com/office/powerpoint/2016/slidezoom">
                <pslz:sldZm>
                  <pslz:sldZmObj sldId="269" cId="236159478">
                    <pslz:zmPr id="{45A8C9A2-8096-47D4-9929-5F2D65EBDA21}" imageType="cover" transitionDur="1000">
                      <p166:blipFill xmlns:p166="http://schemas.microsoft.com/office/powerpoint/2016/6/main"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6291" cy="1411317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1" name="Slide Zoom 70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808EAF85-2BBC-4893-BB75-C7AF2CA4293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3130" y="4447156"/>
                <a:ext cx="1736291" cy="1411317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5" name="Slide Zoom 74">
                <a:extLst>
                  <a:ext uri="{FF2B5EF4-FFF2-40B4-BE49-F238E27FC236}">
                    <a16:creationId xmlns:a16="http://schemas.microsoft.com/office/drawing/2014/main" id="{DFBC71BA-66C7-4402-831A-01D82ABC599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908185" y="4423954"/>
              <a:ext cx="1675766" cy="1389003"/>
            </p:xfrm>
            <a:graphic>
              <a:graphicData uri="http://schemas.microsoft.com/office/powerpoint/2016/slidezoom">
                <pslz:sldZm>
                  <pslz:sldZmObj sldId="271" cId="4175495598">
                    <pslz:zmPr id="{8465C2C1-7C08-4318-85DD-E224EEC62B85}" imageType="cover" transitionDur="1000">
                      <p166:blipFill xmlns:p166="http://schemas.microsoft.com/office/powerpoint/2016/6/main"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675766" cy="1389003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5" name="Slide Zoom 74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DFBC71BA-66C7-4402-831A-01D82ABC59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08185" y="4423954"/>
                <a:ext cx="1675766" cy="1389003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3FB40D57-A21B-4006-AA1E-AC529C51265D}"/>
              </a:ext>
            </a:extLst>
          </p:cNvPr>
          <p:cNvGrpSpPr/>
          <p:nvPr/>
        </p:nvGrpSpPr>
        <p:grpSpPr>
          <a:xfrm>
            <a:off x="-274917" y="0"/>
            <a:ext cx="3299814" cy="3299814"/>
            <a:chOff x="-200789" y="164301"/>
            <a:chExt cx="3299814" cy="3299814"/>
          </a:xfrm>
        </p:grpSpPr>
        <p:pic>
          <p:nvPicPr>
            <p:cNvPr id="21" name="Graphic 20" descr="Lightbulb">
              <a:extLst>
                <a:ext uri="{FF2B5EF4-FFF2-40B4-BE49-F238E27FC236}">
                  <a16:creationId xmlns:a16="http://schemas.microsoft.com/office/drawing/2014/main" id="{9A3C97EE-ED02-4DB6-9D41-9D41C5EDF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-200789" y="164301"/>
              <a:ext cx="3299814" cy="3299814"/>
            </a:xfrm>
            <a:prstGeom prst="rect">
              <a:avLst/>
            </a:prstGeom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148CFC-26A9-442C-A699-4B13CAF9855D}"/>
                </a:ext>
              </a:extLst>
            </p:cNvPr>
            <p:cNvSpPr txBox="1"/>
            <p:nvPr/>
          </p:nvSpPr>
          <p:spPr>
            <a:xfrm>
              <a:off x="978754" y="835817"/>
              <a:ext cx="914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New Course Idea</a:t>
              </a:r>
            </a:p>
          </p:txBody>
        </p:sp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9B8F414B-7410-4893-8778-0974F8670A1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61607899"/>
                  </p:ext>
                </p:extLst>
              </p:nvPr>
            </p:nvGraphicFramePr>
            <p:xfrm>
              <a:off x="2751758" y="4447156"/>
              <a:ext cx="1736291" cy="1439172"/>
            </p:xfrm>
            <a:graphic>
              <a:graphicData uri="http://schemas.microsoft.com/office/powerpoint/2016/slidezoom">
                <pslz:sldZm>
                  <pslz:sldZmObj sldId="275" cId="4103838208">
                    <pslz:zmPr id="{90FE9007-C8D0-4D4D-8711-F2E821C31DCF}" imageType="cover" transitionDur="1000" showBg="0">
                      <p166:blipFill xmlns:p166="http://schemas.microsoft.com/office/powerpoint/2016/6/main"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736291" cy="1439172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9B8F414B-7410-4893-8778-0974F8670A1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51758" y="4447156"/>
                <a:ext cx="1736291" cy="14391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Slide Zoom 5">
                <a:extLst>
                  <a:ext uri="{FF2B5EF4-FFF2-40B4-BE49-F238E27FC236}">
                    <a16:creationId xmlns:a16="http://schemas.microsoft.com/office/drawing/2014/main" id="{70A44E2D-AB1E-465C-B787-DD646DC0157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94544032"/>
                  </p:ext>
                </p:extLst>
              </p:nvPr>
            </p:nvGraphicFramePr>
            <p:xfrm>
              <a:off x="1061505" y="3512433"/>
              <a:ext cx="1314435" cy="1238690"/>
            </p:xfrm>
            <a:graphic>
              <a:graphicData uri="http://schemas.microsoft.com/office/powerpoint/2016/slidezoom">
                <pslz:sldZm>
                  <pslz:sldZmObj sldId="274" cId="1479259527">
                    <pslz:zmPr id="{CEA5F0A4-E1D8-4DD3-B8D2-A03CE85D631C}" returnToParent="0" imageType="cover" transitionDur="1000" showBg="0">
                      <p166:blipFill xmlns:p166="http://schemas.microsoft.com/office/powerpoint/2016/6/main"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4435" cy="1238690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Slide Zoom 5">
                <a:extLst>
                  <a:ext uri="{FF2B5EF4-FFF2-40B4-BE49-F238E27FC236}">
                    <a16:creationId xmlns:a16="http://schemas.microsoft.com/office/drawing/2014/main" id="{70A44E2D-AB1E-465C-B787-DD646DC015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505" y="3512433"/>
                <a:ext cx="1314435" cy="123869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0182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llout: Left-Right Arrow 1">
            <a:extLst>
              <a:ext uri="{FF2B5EF4-FFF2-40B4-BE49-F238E27FC236}">
                <a16:creationId xmlns:a16="http://schemas.microsoft.com/office/drawing/2014/main" id="{AC1A2B84-9F95-45F5-8D3D-3813916B0935}"/>
              </a:ext>
            </a:extLst>
          </p:cNvPr>
          <p:cNvSpPr/>
          <p:nvPr/>
        </p:nvSpPr>
        <p:spPr>
          <a:xfrm>
            <a:off x="-1346274" y="-39950"/>
            <a:ext cx="5083772" cy="6897950"/>
          </a:xfrm>
          <a:prstGeom prst="leftRightArrowCallou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DCARS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ABBF73-AB2D-4697-8F0B-E4EF2A33B0C9}"/>
              </a:ext>
            </a:extLst>
          </p:cNvPr>
          <p:cNvSpPr txBox="1"/>
          <p:nvPr/>
        </p:nvSpPr>
        <p:spPr>
          <a:xfrm>
            <a:off x="4740675" y="275207"/>
            <a:ext cx="711989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/>
              <a:t>The faculty member or proxy submits the new course information into the Dartmouth Course Approval Routing System (DCARS). </a:t>
            </a:r>
          </a:p>
          <a:p>
            <a:pPr marL="457200" indent="-457200">
              <a:buAutoNum type="arabicPeriod"/>
            </a:pPr>
            <a:endParaRPr lang="en-US" sz="2400"/>
          </a:p>
          <a:p>
            <a:pPr marL="457200" indent="-457200">
              <a:buAutoNum type="arabicPeriod"/>
            </a:pPr>
            <a:r>
              <a:rPr lang="en-US" sz="2400"/>
              <a:t>The new course proposal is sent through various faculty committees following the </a:t>
            </a:r>
            <a:r>
              <a:rPr lang="en-US" sz="2400">
                <a:hlinkClick r:id="rId3"/>
              </a:rPr>
              <a:t>Curricular Guidelines</a:t>
            </a:r>
            <a:r>
              <a:rPr lang="en-US" sz="2400"/>
              <a:t>.</a:t>
            </a:r>
          </a:p>
          <a:p>
            <a:pPr marL="457200" indent="-457200">
              <a:buAutoNum type="arabicPeriod"/>
            </a:pPr>
            <a:endParaRPr lang="en-US" sz="2400"/>
          </a:p>
          <a:p>
            <a:pPr marL="457200" indent="-457200">
              <a:buAutoNum type="arabicPeriod"/>
            </a:pPr>
            <a:r>
              <a:rPr lang="en-US" sz="2400"/>
              <a:t>Be sure to allow for enough time for faculty committee view and approval prior to the deadlines (see </a:t>
            </a:r>
            <a:r>
              <a:rPr lang="en-US" sz="2400">
                <a:hlinkClick r:id="rId4"/>
              </a:rPr>
              <a:t>Curricular Deadlines </a:t>
            </a:r>
            <a:r>
              <a:rPr lang="en-US" sz="2400"/>
              <a:t>calendar). </a:t>
            </a:r>
          </a:p>
          <a:p>
            <a:pPr marL="457200" indent="-457200">
              <a:buAutoNum type="arabicPeriod"/>
            </a:pPr>
            <a:endParaRPr lang="en-US" sz="2400"/>
          </a:p>
          <a:p>
            <a:pPr marL="457200" indent="-457200">
              <a:buAutoNum type="arabicPeriod"/>
            </a:pPr>
            <a:r>
              <a:rPr lang="en-US" sz="2400"/>
              <a:t>Once approved in DCARS the new course is saved in Banner and the ORC/Catalog.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8AAA0C8-5850-4386-9327-E2072169F8FB}"/>
              </a:ext>
            </a:extLst>
          </p:cNvPr>
          <p:cNvSpPr/>
          <p:nvPr/>
        </p:nvSpPr>
        <p:spPr>
          <a:xfrm>
            <a:off x="3240350" y="2892320"/>
            <a:ext cx="1106689" cy="3965680"/>
          </a:xfrm>
          <a:custGeom>
            <a:avLst/>
            <a:gdLst>
              <a:gd name="connsiteX0" fmla="*/ 568170 w 1106689"/>
              <a:gd name="connsiteY0" fmla="*/ 214864 h 3437459"/>
              <a:gd name="connsiteX1" fmla="*/ 710213 w 1106689"/>
              <a:gd name="connsiteY1" fmla="*/ 117210 h 3437459"/>
              <a:gd name="connsiteX2" fmla="*/ 994299 w 1106689"/>
              <a:gd name="connsiteY2" fmla="*/ 28433 h 3437459"/>
              <a:gd name="connsiteX3" fmla="*/ 1091953 w 1106689"/>
              <a:gd name="connsiteY3" fmla="*/ 232620 h 3437459"/>
              <a:gd name="connsiteX4" fmla="*/ 701335 w 1106689"/>
              <a:gd name="connsiteY4" fmla="*/ 2230096 h 3437459"/>
              <a:gd name="connsiteX5" fmla="*/ 0 w 1106689"/>
              <a:gd name="connsiteY5" fmla="*/ 3437459 h 343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689" h="3437459">
                <a:moveTo>
                  <a:pt x="568170" y="214864"/>
                </a:moveTo>
                <a:cubicBezTo>
                  <a:pt x="603681" y="181573"/>
                  <a:pt x="639192" y="148282"/>
                  <a:pt x="710213" y="117210"/>
                </a:cubicBezTo>
                <a:cubicBezTo>
                  <a:pt x="781235" y="86138"/>
                  <a:pt x="930676" y="9198"/>
                  <a:pt x="994299" y="28433"/>
                </a:cubicBezTo>
                <a:cubicBezTo>
                  <a:pt x="1057922" y="47668"/>
                  <a:pt x="1140780" y="-134324"/>
                  <a:pt x="1091953" y="232620"/>
                </a:cubicBezTo>
                <a:cubicBezTo>
                  <a:pt x="1043126" y="599564"/>
                  <a:pt x="883327" y="1695956"/>
                  <a:pt x="701335" y="2230096"/>
                </a:cubicBezTo>
                <a:cubicBezTo>
                  <a:pt x="519343" y="2764236"/>
                  <a:pt x="259671" y="3100847"/>
                  <a:pt x="0" y="3437459"/>
                </a:cubicBezTo>
              </a:path>
            </a:pathLst>
          </a:custGeom>
          <a:ln w="762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310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llout: Down Arrow 1">
            <a:extLst>
              <a:ext uri="{FF2B5EF4-FFF2-40B4-BE49-F238E27FC236}">
                <a16:creationId xmlns:a16="http://schemas.microsoft.com/office/drawing/2014/main" id="{5B0FAAA7-4183-4D7D-822A-11EBAAB31827}"/>
              </a:ext>
            </a:extLst>
          </p:cNvPr>
          <p:cNvSpPr/>
          <p:nvPr/>
        </p:nvSpPr>
        <p:spPr>
          <a:xfrm>
            <a:off x="3354796" y="1404102"/>
            <a:ext cx="5482405" cy="3749977"/>
          </a:xfrm>
          <a:prstGeom prst="downArrowCallou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Banner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C572B2-5BC9-4A90-B217-0ACF1DA495A9}"/>
              </a:ext>
            </a:extLst>
          </p:cNvPr>
          <p:cNvSpPr/>
          <p:nvPr/>
        </p:nvSpPr>
        <p:spPr>
          <a:xfrm>
            <a:off x="474927" y="102433"/>
            <a:ext cx="113003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Once information such as Course number, Course title, Course description and Cross-listing information is in Banner, it is distributed to the </a:t>
            </a:r>
            <a:r>
              <a:rPr 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ORC/Catalog</a:t>
            </a:r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, the </a:t>
            </a:r>
            <a:r>
              <a:rPr 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ORC New Course Supplement</a:t>
            </a:r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, Timetable, and other consumers. </a:t>
            </a:r>
            <a:endParaRPr lang="en-US" sz="24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2470922-C0B3-4C2E-9E3D-5867CFC32B69}"/>
              </a:ext>
            </a:extLst>
          </p:cNvPr>
          <p:cNvSpPr/>
          <p:nvPr/>
        </p:nvSpPr>
        <p:spPr>
          <a:xfrm flipH="1">
            <a:off x="6095998" y="4381810"/>
            <a:ext cx="5545760" cy="1669678"/>
          </a:xfrm>
          <a:custGeom>
            <a:avLst/>
            <a:gdLst>
              <a:gd name="connsiteX0" fmla="*/ 4598754 w 4598754"/>
              <a:gd name="connsiteY0" fmla="*/ 523276 h 1115458"/>
              <a:gd name="connsiteX1" fmla="*/ 3057337 w 4598754"/>
              <a:gd name="connsiteY1" fmla="*/ 96556 h 1115458"/>
              <a:gd name="connsiteX2" fmla="*/ 1559463 w 4598754"/>
              <a:gd name="connsiteY2" fmla="*/ 9470 h 1115458"/>
              <a:gd name="connsiteX3" fmla="*/ 235760 w 4598754"/>
              <a:gd name="connsiteY3" fmla="*/ 253310 h 1115458"/>
              <a:gd name="connsiteX4" fmla="*/ 628 w 4598754"/>
              <a:gd name="connsiteY4" fmla="*/ 1115458 h 1115458"/>
              <a:gd name="connsiteX5" fmla="*/ 628 w 4598754"/>
              <a:gd name="connsiteY5" fmla="*/ 1115458 h 1115458"/>
              <a:gd name="connsiteX6" fmla="*/ 628 w 4598754"/>
              <a:gd name="connsiteY6" fmla="*/ 1115458 h 1115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98754" h="1115458">
                <a:moveTo>
                  <a:pt x="4598754" y="523276"/>
                </a:moveTo>
                <a:cubicBezTo>
                  <a:pt x="4081320" y="352733"/>
                  <a:pt x="3563886" y="182190"/>
                  <a:pt x="3057337" y="96556"/>
                </a:cubicBezTo>
                <a:cubicBezTo>
                  <a:pt x="2550788" y="10922"/>
                  <a:pt x="2029726" y="-16656"/>
                  <a:pt x="1559463" y="9470"/>
                </a:cubicBezTo>
                <a:cubicBezTo>
                  <a:pt x="1089200" y="35596"/>
                  <a:pt x="495566" y="68979"/>
                  <a:pt x="235760" y="253310"/>
                </a:cubicBezTo>
                <a:cubicBezTo>
                  <a:pt x="-24046" y="437641"/>
                  <a:pt x="628" y="1115458"/>
                  <a:pt x="628" y="1115458"/>
                </a:cubicBezTo>
                <a:lnTo>
                  <a:pt x="628" y="1115458"/>
                </a:lnTo>
                <a:lnTo>
                  <a:pt x="628" y="1115458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3C40981-8BB4-4190-BD21-E99C7372F54E}"/>
              </a:ext>
            </a:extLst>
          </p:cNvPr>
          <p:cNvSpPr/>
          <p:nvPr/>
        </p:nvSpPr>
        <p:spPr>
          <a:xfrm flipH="1">
            <a:off x="6125101" y="4923105"/>
            <a:ext cx="3759018" cy="1129500"/>
          </a:xfrm>
          <a:custGeom>
            <a:avLst/>
            <a:gdLst>
              <a:gd name="connsiteX0" fmla="*/ 2561733 w 2561733"/>
              <a:gd name="connsiteY0" fmla="*/ 152296 h 779313"/>
              <a:gd name="connsiteX1" fmla="*/ 1621207 w 2561733"/>
              <a:gd name="connsiteY1" fmla="*/ 4250 h 779313"/>
              <a:gd name="connsiteX2" fmla="*/ 611013 w 2561733"/>
              <a:gd name="connsiteY2" fmla="*/ 65210 h 779313"/>
              <a:gd name="connsiteX3" fmla="*/ 44956 w 2561733"/>
              <a:gd name="connsiteY3" fmla="*/ 317758 h 779313"/>
              <a:gd name="connsiteX4" fmla="*/ 36247 w 2561733"/>
              <a:gd name="connsiteY4" fmla="*/ 779313 h 779313"/>
              <a:gd name="connsiteX5" fmla="*/ 36247 w 2561733"/>
              <a:gd name="connsiteY5" fmla="*/ 779313 h 77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1733" h="779313">
                <a:moveTo>
                  <a:pt x="2561733" y="152296"/>
                </a:moveTo>
                <a:cubicBezTo>
                  <a:pt x="2254030" y="85530"/>
                  <a:pt x="1946327" y="18764"/>
                  <a:pt x="1621207" y="4250"/>
                </a:cubicBezTo>
                <a:cubicBezTo>
                  <a:pt x="1296087" y="-10264"/>
                  <a:pt x="873722" y="12959"/>
                  <a:pt x="611013" y="65210"/>
                </a:cubicBezTo>
                <a:cubicBezTo>
                  <a:pt x="348304" y="117461"/>
                  <a:pt x="140750" y="198741"/>
                  <a:pt x="44956" y="317758"/>
                </a:cubicBezTo>
                <a:cubicBezTo>
                  <a:pt x="-50838" y="436775"/>
                  <a:pt x="36247" y="779313"/>
                  <a:pt x="36247" y="779313"/>
                </a:cubicBezTo>
                <a:lnTo>
                  <a:pt x="36247" y="779313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42D1FCE-ABD3-4F6C-8674-A0EA6EB470B2}"/>
              </a:ext>
            </a:extLst>
          </p:cNvPr>
          <p:cNvCxnSpPr>
            <a:cxnSpLocks/>
          </p:cNvCxnSpPr>
          <p:nvPr/>
        </p:nvCxnSpPr>
        <p:spPr>
          <a:xfrm>
            <a:off x="6125102" y="5255419"/>
            <a:ext cx="7186" cy="1074597"/>
          </a:xfrm>
          <a:prstGeom prst="straightConnector1">
            <a:avLst/>
          </a:prstGeom>
          <a:ln w="38100"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A6E5B6D-3B43-4504-B361-6352BE8967BC}"/>
              </a:ext>
            </a:extLst>
          </p:cNvPr>
          <p:cNvSpPr/>
          <p:nvPr/>
        </p:nvSpPr>
        <p:spPr>
          <a:xfrm>
            <a:off x="2336980" y="4926404"/>
            <a:ext cx="3759018" cy="1129500"/>
          </a:xfrm>
          <a:custGeom>
            <a:avLst/>
            <a:gdLst>
              <a:gd name="connsiteX0" fmla="*/ 2561733 w 2561733"/>
              <a:gd name="connsiteY0" fmla="*/ 152296 h 779313"/>
              <a:gd name="connsiteX1" fmla="*/ 1621207 w 2561733"/>
              <a:gd name="connsiteY1" fmla="*/ 4250 h 779313"/>
              <a:gd name="connsiteX2" fmla="*/ 611013 w 2561733"/>
              <a:gd name="connsiteY2" fmla="*/ 65210 h 779313"/>
              <a:gd name="connsiteX3" fmla="*/ 44956 w 2561733"/>
              <a:gd name="connsiteY3" fmla="*/ 317758 h 779313"/>
              <a:gd name="connsiteX4" fmla="*/ 36247 w 2561733"/>
              <a:gd name="connsiteY4" fmla="*/ 779313 h 779313"/>
              <a:gd name="connsiteX5" fmla="*/ 36247 w 2561733"/>
              <a:gd name="connsiteY5" fmla="*/ 779313 h 77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1733" h="779313">
                <a:moveTo>
                  <a:pt x="2561733" y="152296"/>
                </a:moveTo>
                <a:cubicBezTo>
                  <a:pt x="2254030" y="85530"/>
                  <a:pt x="1946327" y="18764"/>
                  <a:pt x="1621207" y="4250"/>
                </a:cubicBezTo>
                <a:cubicBezTo>
                  <a:pt x="1296087" y="-10264"/>
                  <a:pt x="873722" y="12959"/>
                  <a:pt x="611013" y="65210"/>
                </a:cubicBezTo>
                <a:cubicBezTo>
                  <a:pt x="348304" y="117461"/>
                  <a:pt x="140750" y="198741"/>
                  <a:pt x="44956" y="317758"/>
                </a:cubicBezTo>
                <a:cubicBezTo>
                  <a:pt x="-50838" y="436775"/>
                  <a:pt x="36247" y="779313"/>
                  <a:pt x="36247" y="779313"/>
                </a:cubicBezTo>
                <a:lnTo>
                  <a:pt x="36247" y="779313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4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591ED70E-C309-4A09-A376-23A1B738F544}"/>
              </a:ext>
            </a:extLst>
          </p:cNvPr>
          <p:cNvSpPr/>
          <p:nvPr/>
        </p:nvSpPr>
        <p:spPr>
          <a:xfrm>
            <a:off x="3152201" y="3459033"/>
            <a:ext cx="2791949" cy="2690755"/>
          </a:xfrm>
          <a:prstGeom prst="flowChartOffpage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Timetable Editor</a:t>
            </a:r>
            <a:endParaRPr lang="en-US" sz="2000" i="1"/>
          </a:p>
        </p:txBody>
      </p:sp>
      <p:sp>
        <p:nvSpPr>
          <p:cNvPr id="4" name="Rectangle: Top Corners Snipped 3">
            <a:extLst>
              <a:ext uri="{FF2B5EF4-FFF2-40B4-BE49-F238E27FC236}">
                <a16:creationId xmlns:a16="http://schemas.microsoft.com/office/drawing/2014/main" id="{0686C9B9-629A-4807-A697-678796E87828}"/>
              </a:ext>
            </a:extLst>
          </p:cNvPr>
          <p:cNvSpPr/>
          <p:nvPr/>
        </p:nvSpPr>
        <p:spPr>
          <a:xfrm>
            <a:off x="382388" y="1080347"/>
            <a:ext cx="1679496" cy="1465630"/>
          </a:xfrm>
          <a:prstGeom prst="snip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IRIS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83363A-77CB-4547-B816-99CE025F4277}"/>
              </a:ext>
            </a:extLst>
          </p:cNvPr>
          <p:cNvSpPr/>
          <p:nvPr/>
        </p:nvSpPr>
        <p:spPr>
          <a:xfrm>
            <a:off x="6038776" y="878630"/>
            <a:ext cx="6096000" cy="48168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Teaching schedule data from IRIS is loaded into Timetable Editor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Updates are made to the schedule of classes in the Timetable Editor manually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Courses can be added to the Timetable Editor from Banner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the Timetable deadline, the schedule in the Timetable Editor is loaded into Banner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term’s schedule of classes is then published from Banner on the Public/Registration Timetables</a:t>
            </a:r>
            <a:endParaRPr lang="en-US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llout: Down Arrow 7">
            <a:extLst>
              <a:ext uri="{FF2B5EF4-FFF2-40B4-BE49-F238E27FC236}">
                <a16:creationId xmlns:a16="http://schemas.microsoft.com/office/drawing/2014/main" id="{457BCF72-09B9-4935-A903-8FE52243A02D}"/>
              </a:ext>
            </a:extLst>
          </p:cNvPr>
          <p:cNvSpPr/>
          <p:nvPr/>
        </p:nvSpPr>
        <p:spPr>
          <a:xfrm>
            <a:off x="3390875" y="878630"/>
            <a:ext cx="2110077" cy="1695436"/>
          </a:xfrm>
          <a:prstGeom prst="downArrowCallou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Banner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51C5B31-B48C-4E38-BF9A-75DB7E0EC905}"/>
              </a:ext>
            </a:extLst>
          </p:cNvPr>
          <p:cNvCxnSpPr>
            <a:cxnSpLocks/>
          </p:cNvCxnSpPr>
          <p:nvPr/>
        </p:nvCxnSpPr>
        <p:spPr>
          <a:xfrm flipH="1">
            <a:off x="4433156" y="2659878"/>
            <a:ext cx="1" cy="62753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dash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606747E-9CCD-42A9-990A-DD290B7E14DF}"/>
              </a:ext>
            </a:extLst>
          </p:cNvPr>
          <p:cNvSpPr/>
          <p:nvPr/>
        </p:nvSpPr>
        <p:spPr>
          <a:xfrm>
            <a:off x="265617" y="2753509"/>
            <a:ext cx="2791958" cy="2241732"/>
          </a:xfrm>
          <a:custGeom>
            <a:avLst/>
            <a:gdLst>
              <a:gd name="connsiteX0" fmla="*/ 559746 w 2791958"/>
              <a:gd name="connsiteY0" fmla="*/ 0 h 2241732"/>
              <a:gd name="connsiteX1" fmla="*/ 3935 w 2791958"/>
              <a:gd name="connsiteY1" fmla="*/ 1219200 h 2241732"/>
              <a:gd name="connsiteX2" fmla="*/ 810758 w 2791958"/>
              <a:gd name="connsiteY2" fmla="*/ 2070847 h 2241732"/>
              <a:gd name="connsiteX3" fmla="*/ 1823770 w 2791958"/>
              <a:gd name="connsiteY3" fmla="*/ 2241176 h 2241732"/>
              <a:gd name="connsiteX4" fmla="*/ 2791958 w 2791958"/>
              <a:gd name="connsiteY4" fmla="*/ 2052918 h 2241732"/>
              <a:gd name="connsiteX5" fmla="*/ 2791958 w 2791958"/>
              <a:gd name="connsiteY5" fmla="*/ 2052918 h 2241732"/>
              <a:gd name="connsiteX6" fmla="*/ 2791958 w 2791958"/>
              <a:gd name="connsiteY6" fmla="*/ 2043953 h 2241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91958" h="2241732">
                <a:moveTo>
                  <a:pt x="559746" y="0"/>
                </a:moveTo>
                <a:cubicBezTo>
                  <a:pt x="260923" y="437029"/>
                  <a:pt x="-37900" y="874059"/>
                  <a:pt x="3935" y="1219200"/>
                </a:cubicBezTo>
                <a:cubicBezTo>
                  <a:pt x="45770" y="1564341"/>
                  <a:pt x="507452" y="1900518"/>
                  <a:pt x="810758" y="2070847"/>
                </a:cubicBezTo>
                <a:cubicBezTo>
                  <a:pt x="1114064" y="2241176"/>
                  <a:pt x="1493570" y="2244164"/>
                  <a:pt x="1823770" y="2241176"/>
                </a:cubicBezTo>
                <a:cubicBezTo>
                  <a:pt x="2153970" y="2238188"/>
                  <a:pt x="2791958" y="2052918"/>
                  <a:pt x="2791958" y="2052918"/>
                </a:cubicBezTo>
                <a:lnTo>
                  <a:pt x="2791958" y="2052918"/>
                </a:lnTo>
                <a:lnTo>
                  <a:pt x="2791958" y="2043953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38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591ED70E-C309-4A09-A376-23A1B738F544}"/>
              </a:ext>
            </a:extLst>
          </p:cNvPr>
          <p:cNvSpPr/>
          <p:nvPr/>
        </p:nvSpPr>
        <p:spPr>
          <a:xfrm>
            <a:off x="304892" y="501838"/>
            <a:ext cx="4495708" cy="4184462"/>
          </a:xfrm>
          <a:prstGeom prst="flowChartOffpage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Public &amp; Student Registration timetables</a:t>
            </a:r>
            <a:endParaRPr lang="en-US" sz="3200" i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0D79AC-D2A8-4004-BB11-485327120BF1}"/>
              </a:ext>
            </a:extLst>
          </p:cNvPr>
          <p:cNvSpPr/>
          <p:nvPr/>
        </p:nvSpPr>
        <p:spPr>
          <a:xfrm>
            <a:off x="5795749" y="1624801"/>
            <a:ext cx="56792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After the course schedule is modified in the Timetable Editor it is again saved to Banner and published from Banner to the public and student </a:t>
            </a:r>
            <a:r>
              <a:rPr 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The Timetable of Class Meetings </a:t>
            </a:r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so students may view and elect courses.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71283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591ED70E-C309-4A09-A376-23A1B738F544}"/>
              </a:ext>
            </a:extLst>
          </p:cNvPr>
          <p:cNvSpPr/>
          <p:nvPr/>
        </p:nvSpPr>
        <p:spPr>
          <a:xfrm>
            <a:off x="304892" y="501838"/>
            <a:ext cx="4495708" cy="4184462"/>
          </a:xfrm>
          <a:prstGeom prst="flowChartOffpage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/>
              <a:t>ORC/Catalog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16208E-14DA-44D0-A46A-205983D2B411}"/>
              </a:ext>
            </a:extLst>
          </p:cNvPr>
          <p:cNvSpPr/>
          <p:nvPr/>
        </p:nvSpPr>
        <p:spPr>
          <a:xfrm>
            <a:off x="4800599" y="353750"/>
            <a:ext cx="6813645" cy="6002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Nightly data feed of new and updated courses to the draft </a:t>
            </a:r>
            <a:r>
              <a:rPr lang="en-US" sz="2400" i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ORC/Catalog </a:t>
            </a: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next year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courses also added to current year’s published </a:t>
            </a:r>
            <a:r>
              <a:rPr lang="en-US" sz="2400" i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Course Supplement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Edit/update course data in the ORC/Catalog for publication.</a:t>
            </a:r>
          </a:p>
          <a:p>
            <a:pPr marL="1200150" lvl="2" indent="-285750">
              <a:lnSpc>
                <a:spcPct val="107000"/>
              </a:lnSpc>
              <a:buFont typeface="+mj-lt"/>
              <a:buAutoNum type="roman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Editing opens during fall term and closes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middle</a:t>
            </a: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summer term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Data fields that must be updated manually:</a:t>
            </a:r>
          </a:p>
          <a:p>
            <a:pPr marL="1600200" marR="0" lvl="3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Prerequisite Narratives</a:t>
            </a:r>
          </a:p>
          <a:p>
            <a:pPr marL="1600200" marR="0" lvl="3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Term Offered (not year or time period)</a:t>
            </a:r>
          </a:p>
          <a:p>
            <a:pPr marL="1600200" marR="0" lvl="3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Instructor</a:t>
            </a:r>
          </a:p>
          <a:p>
            <a:pPr marL="1600200" marR="0" lvl="3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Specific Categories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roman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Remove courses that have not been offered in over 4 years. </a:t>
            </a:r>
            <a:endParaRPr lang="en-US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59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591ED70E-C309-4A09-A376-23A1B738F544}"/>
              </a:ext>
            </a:extLst>
          </p:cNvPr>
          <p:cNvSpPr/>
          <p:nvPr/>
        </p:nvSpPr>
        <p:spPr>
          <a:xfrm>
            <a:off x="304892" y="501838"/>
            <a:ext cx="4495708" cy="4184462"/>
          </a:xfrm>
          <a:prstGeom prst="flowChartOffpage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Additional Systems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5CD137-802F-4F3D-BA8F-6518AC27F7D3}"/>
              </a:ext>
            </a:extLst>
          </p:cNvPr>
          <p:cNvSpPr/>
          <p:nvPr/>
        </p:nvSpPr>
        <p:spPr>
          <a:xfrm>
            <a:off x="6096000" y="1447657"/>
            <a:ext cx="3816916" cy="1655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DartWorks</a:t>
            </a: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Planner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Canvas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Warehouse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Course Assessment</a:t>
            </a:r>
          </a:p>
        </p:txBody>
      </p:sp>
    </p:spTree>
    <p:extLst>
      <p:ext uri="{BB962C8B-B14F-4D97-AF65-F5344CB8AC3E}">
        <p14:creationId xmlns:p14="http://schemas.microsoft.com/office/powerpoint/2010/main" val="4175495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6858000"/>
            <a:chOff x="0" y="0"/>
            <a:chExt cx="980443" cy="5514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0443" cy="551499"/>
            </a:xfrm>
            <a:custGeom>
              <a:avLst/>
              <a:gdLst/>
              <a:ahLst/>
              <a:cxnLst/>
              <a:rect l="l" t="t" r="r" b="b"/>
              <a:pathLst>
                <a:path w="980443" h="551499">
                  <a:moveTo>
                    <a:pt x="0" y="0"/>
                  </a:moveTo>
                  <a:lnTo>
                    <a:pt x="980443" y="0"/>
                  </a:lnTo>
                  <a:lnTo>
                    <a:pt x="980443" y="551499"/>
                  </a:lnTo>
                  <a:lnTo>
                    <a:pt x="0" y="551499"/>
                  </a:lnTo>
                  <a:close/>
                </a:path>
              </a:pathLst>
            </a:custGeom>
            <a:solidFill>
              <a:srgbClr val="00693E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980443" cy="62769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5800" y="3052829"/>
            <a:ext cx="10820400" cy="75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7"/>
              </a:lnSpc>
            </a:pPr>
            <a:r>
              <a:rPr lang="en-US" sz="5334">
                <a:solidFill>
                  <a:srgbClr val="FFFFFF"/>
                </a:solidFill>
                <a:latin typeface="Dartmouth Ruzicka 2"/>
                <a:ea typeface="Dartmouth Ruzicka 2"/>
                <a:cs typeface="Dartmouth Ruzicka 2"/>
                <a:sym typeface="Dartmouth Ruzicka 2"/>
              </a:rPr>
              <a:t>Questions?</a:t>
            </a:r>
          </a:p>
        </p:txBody>
      </p:sp>
      <p:sp>
        <p:nvSpPr>
          <p:cNvPr id="7" name="Freeform 7"/>
          <p:cNvSpPr/>
          <p:nvPr/>
        </p:nvSpPr>
        <p:spPr>
          <a:xfrm>
            <a:off x="533400" y="5873751"/>
            <a:ext cx="476250" cy="48777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6398852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6858000"/>
            <a:chOff x="0" y="0"/>
            <a:chExt cx="980443" cy="5514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0443" cy="551499"/>
            </a:xfrm>
            <a:custGeom>
              <a:avLst/>
              <a:gdLst/>
              <a:ahLst/>
              <a:cxnLst/>
              <a:rect l="l" t="t" r="r" b="b"/>
              <a:pathLst>
                <a:path w="980443" h="551499">
                  <a:moveTo>
                    <a:pt x="0" y="0"/>
                  </a:moveTo>
                  <a:lnTo>
                    <a:pt x="980443" y="0"/>
                  </a:lnTo>
                  <a:lnTo>
                    <a:pt x="980443" y="551499"/>
                  </a:lnTo>
                  <a:lnTo>
                    <a:pt x="0" y="551499"/>
                  </a:lnTo>
                  <a:close/>
                </a:path>
              </a:pathLst>
            </a:custGeom>
            <a:solidFill>
              <a:srgbClr val="00693E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980443" cy="62769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5800" y="2965873"/>
            <a:ext cx="10820400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7"/>
              </a:lnSpc>
            </a:pPr>
            <a:r>
              <a:rPr lang="en-US" sz="6934">
                <a:solidFill>
                  <a:srgbClr val="FFFFFF"/>
                </a:solidFill>
                <a:latin typeface="Dartmouth Ruzicka 2"/>
                <a:ea typeface="Dartmouth Ruzicka 2"/>
                <a:cs typeface="Dartmouth Ruzicka 2"/>
                <a:sym typeface="Dartmouth Ruzicka 2"/>
              </a:rPr>
              <a:t>Thank You</a:t>
            </a:r>
          </a:p>
        </p:txBody>
      </p:sp>
      <p:sp>
        <p:nvSpPr>
          <p:cNvPr id="6" name="Freeform 6"/>
          <p:cNvSpPr/>
          <p:nvPr/>
        </p:nvSpPr>
        <p:spPr>
          <a:xfrm>
            <a:off x="533400" y="5873751"/>
            <a:ext cx="476250" cy="487779"/>
          </a:xfrm>
          <a:custGeom>
            <a:avLst/>
            <a:gdLst/>
            <a:ahLst/>
            <a:cxnLst/>
            <a:rect l="l" t="t" r="r" b="b"/>
            <a:pathLst>
              <a:path w="714375" h="731669">
                <a:moveTo>
                  <a:pt x="0" y="0"/>
                </a:moveTo>
                <a:lnTo>
                  <a:pt x="714375" y="0"/>
                </a:lnTo>
                <a:lnTo>
                  <a:pt x="714375" y="731669"/>
                </a:lnTo>
                <a:lnTo>
                  <a:pt x="0" y="731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llout: Left-Right Arrow 1">
            <a:extLst>
              <a:ext uri="{FF2B5EF4-FFF2-40B4-BE49-F238E27FC236}">
                <a16:creationId xmlns:a16="http://schemas.microsoft.com/office/drawing/2014/main" id="{AC1A2B84-9F95-45F5-8D3D-3813916B0935}"/>
              </a:ext>
            </a:extLst>
          </p:cNvPr>
          <p:cNvSpPr/>
          <p:nvPr/>
        </p:nvSpPr>
        <p:spPr>
          <a:xfrm>
            <a:off x="-1346274" y="-39950"/>
            <a:ext cx="5083772" cy="6897950"/>
          </a:xfrm>
          <a:prstGeom prst="leftRightArrowCallou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DCARS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ABBF73-AB2D-4697-8F0B-E4EF2A33B0C9}"/>
              </a:ext>
            </a:extLst>
          </p:cNvPr>
          <p:cNvSpPr txBox="1"/>
          <p:nvPr/>
        </p:nvSpPr>
        <p:spPr>
          <a:xfrm>
            <a:off x="4740675" y="275207"/>
            <a:ext cx="711989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/>
              <a:t>The faculty member or proxy submits the new course information into the Dartmouth Course Approval Routing System (DCARS). </a:t>
            </a:r>
          </a:p>
          <a:p>
            <a:pPr marL="457200" indent="-457200">
              <a:buAutoNum type="arabicPeriod"/>
            </a:pPr>
            <a:endParaRPr lang="en-US" sz="2400"/>
          </a:p>
          <a:p>
            <a:pPr marL="457200" indent="-457200">
              <a:buAutoNum type="arabicPeriod"/>
            </a:pPr>
            <a:r>
              <a:rPr lang="en-US" sz="2400"/>
              <a:t>The new course proposal is sent through various faculty committees following the </a:t>
            </a:r>
            <a:r>
              <a:rPr lang="en-US" sz="2400">
                <a:hlinkClick r:id="rId3"/>
              </a:rPr>
              <a:t>Curricular Guidelines</a:t>
            </a:r>
            <a:r>
              <a:rPr lang="en-US" sz="2400"/>
              <a:t>.</a:t>
            </a:r>
          </a:p>
          <a:p>
            <a:pPr marL="457200" indent="-457200">
              <a:buAutoNum type="arabicPeriod"/>
            </a:pPr>
            <a:endParaRPr lang="en-US" sz="2400"/>
          </a:p>
          <a:p>
            <a:pPr marL="457200" indent="-457200">
              <a:buAutoNum type="arabicPeriod"/>
            </a:pPr>
            <a:r>
              <a:rPr lang="en-US" sz="2400"/>
              <a:t>Be sure to allow for enough time for faculty committee view and approval prior to the deadlines (see </a:t>
            </a:r>
            <a:r>
              <a:rPr lang="en-US" sz="2400">
                <a:hlinkClick r:id="rId4"/>
              </a:rPr>
              <a:t>Curricular Deadlines </a:t>
            </a:r>
            <a:r>
              <a:rPr lang="en-US" sz="2400"/>
              <a:t>calendar). </a:t>
            </a:r>
          </a:p>
          <a:p>
            <a:pPr marL="457200" indent="-457200">
              <a:buAutoNum type="arabicPeriod"/>
            </a:pPr>
            <a:endParaRPr lang="en-US" sz="2400"/>
          </a:p>
          <a:p>
            <a:pPr marL="457200" indent="-457200">
              <a:buAutoNum type="arabicPeriod"/>
            </a:pPr>
            <a:r>
              <a:rPr lang="en-US" sz="2400"/>
              <a:t>Once approved in DCARS the new course is saved in Banner and the ORC/Catalog.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8AAA0C8-5850-4386-9327-E2072169F8FB}"/>
              </a:ext>
            </a:extLst>
          </p:cNvPr>
          <p:cNvSpPr/>
          <p:nvPr/>
        </p:nvSpPr>
        <p:spPr>
          <a:xfrm>
            <a:off x="3240350" y="2892320"/>
            <a:ext cx="1106689" cy="3965680"/>
          </a:xfrm>
          <a:custGeom>
            <a:avLst/>
            <a:gdLst>
              <a:gd name="connsiteX0" fmla="*/ 568170 w 1106689"/>
              <a:gd name="connsiteY0" fmla="*/ 214864 h 3437459"/>
              <a:gd name="connsiteX1" fmla="*/ 710213 w 1106689"/>
              <a:gd name="connsiteY1" fmla="*/ 117210 h 3437459"/>
              <a:gd name="connsiteX2" fmla="*/ 994299 w 1106689"/>
              <a:gd name="connsiteY2" fmla="*/ 28433 h 3437459"/>
              <a:gd name="connsiteX3" fmla="*/ 1091953 w 1106689"/>
              <a:gd name="connsiteY3" fmla="*/ 232620 h 3437459"/>
              <a:gd name="connsiteX4" fmla="*/ 701335 w 1106689"/>
              <a:gd name="connsiteY4" fmla="*/ 2230096 h 3437459"/>
              <a:gd name="connsiteX5" fmla="*/ 0 w 1106689"/>
              <a:gd name="connsiteY5" fmla="*/ 3437459 h 343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689" h="3437459">
                <a:moveTo>
                  <a:pt x="568170" y="214864"/>
                </a:moveTo>
                <a:cubicBezTo>
                  <a:pt x="603681" y="181573"/>
                  <a:pt x="639192" y="148282"/>
                  <a:pt x="710213" y="117210"/>
                </a:cubicBezTo>
                <a:cubicBezTo>
                  <a:pt x="781235" y="86138"/>
                  <a:pt x="930676" y="9198"/>
                  <a:pt x="994299" y="28433"/>
                </a:cubicBezTo>
                <a:cubicBezTo>
                  <a:pt x="1057922" y="47668"/>
                  <a:pt x="1140780" y="-134324"/>
                  <a:pt x="1091953" y="232620"/>
                </a:cubicBezTo>
                <a:cubicBezTo>
                  <a:pt x="1043126" y="599564"/>
                  <a:pt x="883327" y="1695956"/>
                  <a:pt x="701335" y="2230096"/>
                </a:cubicBezTo>
                <a:cubicBezTo>
                  <a:pt x="519343" y="2764236"/>
                  <a:pt x="259671" y="3100847"/>
                  <a:pt x="0" y="3437459"/>
                </a:cubicBezTo>
              </a:path>
            </a:pathLst>
          </a:custGeom>
          <a:ln w="762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3106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llout: Down Arrow 1">
            <a:extLst>
              <a:ext uri="{FF2B5EF4-FFF2-40B4-BE49-F238E27FC236}">
                <a16:creationId xmlns:a16="http://schemas.microsoft.com/office/drawing/2014/main" id="{5B0FAAA7-4183-4D7D-822A-11EBAAB31827}"/>
              </a:ext>
            </a:extLst>
          </p:cNvPr>
          <p:cNvSpPr/>
          <p:nvPr/>
        </p:nvSpPr>
        <p:spPr>
          <a:xfrm>
            <a:off x="3354796" y="1404102"/>
            <a:ext cx="5482405" cy="3749977"/>
          </a:xfrm>
          <a:prstGeom prst="downArrowCallou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Banner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C572B2-5BC9-4A90-B217-0ACF1DA495A9}"/>
              </a:ext>
            </a:extLst>
          </p:cNvPr>
          <p:cNvSpPr/>
          <p:nvPr/>
        </p:nvSpPr>
        <p:spPr>
          <a:xfrm>
            <a:off x="474927" y="102433"/>
            <a:ext cx="113003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Once information such as Course number, Course title, Course description and Cross-listing information is in Banner, it is distributed to the </a:t>
            </a:r>
            <a:r>
              <a:rPr 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ORC/Catalog</a:t>
            </a:r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, the </a:t>
            </a:r>
            <a:r>
              <a:rPr 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ORC New Course Supplement</a:t>
            </a:r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, Timetable, and other consumers. </a:t>
            </a:r>
            <a:endParaRPr lang="en-US" sz="24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2470922-C0B3-4C2E-9E3D-5867CFC32B69}"/>
              </a:ext>
            </a:extLst>
          </p:cNvPr>
          <p:cNvSpPr/>
          <p:nvPr/>
        </p:nvSpPr>
        <p:spPr>
          <a:xfrm flipH="1">
            <a:off x="6095998" y="4381810"/>
            <a:ext cx="5545760" cy="1669678"/>
          </a:xfrm>
          <a:custGeom>
            <a:avLst/>
            <a:gdLst>
              <a:gd name="connsiteX0" fmla="*/ 4598754 w 4598754"/>
              <a:gd name="connsiteY0" fmla="*/ 523276 h 1115458"/>
              <a:gd name="connsiteX1" fmla="*/ 3057337 w 4598754"/>
              <a:gd name="connsiteY1" fmla="*/ 96556 h 1115458"/>
              <a:gd name="connsiteX2" fmla="*/ 1559463 w 4598754"/>
              <a:gd name="connsiteY2" fmla="*/ 9470 h 1115458"/>
              <a:gd name="connsiteX3" fmla="*/ 235760 w 4598754"/>
              <a:gd name="connsiteY3" fmla="*/ 253310 h 1115458"/>
              <a:gd name="connsiteX4" fmla="*/ 628 w 4598754"/>
              <a:gd name="connsiteY4" fmla="*/ 1115458 h 1115458"/>
              <a:gd name="connsiteX5" fmla="*/ 628 w 4598754"/>
              <a:gd name="connsiteY5" fmla="*/ 1115458 h 1115458"/>
              <a:gd name="connsiteX6" fmla="*/ 628 w 4598754"/>
              <a:gd name="connsiteY6" fmla="*/ 1115458 h 1115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98754" h="1115458">
                <a:moveTo>
                  <a:pt x="4598754" y="523276"/>
                </a:moveTo>
                <a:cubicBezTo>
                  <a:pt x="4081320" y="352733"/>
                  <a:pt x="3563886" y="182190"/>
                  <a:pt x="3057337" y="96556"/>
                </a:cubicBezTo>
                <a:cubicBezTo>
                  <a:pt x="2550788" y="10922"/>
                  <a:pt x="2029726" y="-16656"/>
                  <a:pt x="1559463" y="9470"/>
                </a:cubicBezTo>
                <a:cubicBezTo>
                  <a:pt x="1089200" y="35596"/>
                  <a:pt x="495566" y="68979"/>
                  <a:pt x="235760" y="253310"/>
                </a:cubicBezTo>
                <a:cubicBezTo>
                  <a:pt x="-24046" y="437641"/>
                  <a:pt x="628" y="1115458"/>
                  <a:pt x="628" y="1115458"/>
                </a:cubicBezTo>
                <a:lnTo>
                  <a:pt x="628" y="1115458"/>
                </a:lnTo>
                <a:lnTo>
                  <a:pt x="628" y="1115458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3C40981-8BB4-4190-BD21-E99C7372F54E}"/>
              </a:ext>
            </a:extLst>
          </p:cNvPr>
          <p:cNvSpPr/>
          <p:nvPr/>
        </p:nvSpPr>
        <p:spPr>
          <a:xfrm flipH="1">
            <a:off x="6125101" y="4923105"/>
            <a:ext cx="3759018" cy="1129500"/>
          </a:xfrm>
          <a:custGeom>
            <a:avLst/>
            <a:gdLst>
              <a:gd name="connsiteX0" fmla="*/ 2561733 w 2561733"/>
              <a:gd name="connsiteY0" fmla="*/ 152296 h 779313"/>
              <a:gd name="connsiteX1" fmla="*/ 1621207 w 2561733"/>
              <a:gd name="connsiteY1" fmla="*/ 4250 h 779313"/>
              <a:gd name="connsiteX2" fmla="*/ 611013 w 2561733"/>
              <a:gd name="connsiteY2" fmla="*/ 65210 h 779313"/>
              <a:gd name="connsiteX3" fmla="*/ 44956 w 2561733"/>
              <a:gd name="connsiteY3" fmla="*/ 317758 h 779313"/>
              <a:gd name="connsiteX4" fmla="*/ 36247 w 2561733"/>
              <a:gd name="connsiteY4" fmla="*/ 779313 h 779313"/>
              <a:gd name="connsiteX5" fmla="*/ 36247 w 2561733"/>
              <a:gd name="connsiteY5" fmla="*/ 779313 h 77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1733" h="779313">
                <a:moveTo>
                  <a:pt x="2561733" y="152296"/>
                </a:moveTo>
                <a:cubicBezTo>
                  <a:pt x="2254030" y="85530"/>
                  <a:pt x="1946327" y="18764"/>
                  <a:pt x="1621207" y="4250"/>
                </a:cubicBezTo>
                <a:cubicBezTo>
                  <a:pt x="1296087" y="-10264"/>
                  <a:pt x="873722" y="12959"/>
                  <a:pt x="611013" y="65210"/>
                </a:cubicBezTo>
                <a:cubicBezTo>
                  <a:pt x="348304" y="117461"/>
                  <a:pt x="140750" y="198741"/>
                  <a:pt x="44956" y="317758"/>
                </a:cubicBezTo>
                <a:cubicBezTo>
                  <a:pt x="-50838" y="436775"/>
                  <a:pt x="36247" y="779313"/>
                  <a:pt x="36247" y="779313"/>
                </a:cubicBezTo>
                <a:lnTo>
                  <a:pt x="36247" y="779313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42D1FCE-ABD3-4F6C-8674-A0EA6EB470B2}"/>
              </a:ext>
            </a:extLst>
          </p:cNvPr>
          <p:cNvCxnSpPr>
            <a:cxnSpLocks/>
          </p:cNvCxnSpPr>
          <p:nvPr/>
        </p:nvCxnSpPr>
        <p:spPr>
          <a:xfrm>
            <a:off x="6125102" y="5255419"/>
            <a:ext cx="7186" cy="1074597"/>
          </a:xfrm>
          <a:prstGeom prst="straightConnector1">
            <a:avLst/>
          </a:prstGeom>
          <a:ln w="38100"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A6E5B6D-3B43-4504-B361-6352BE8967BC}"/>
              </a:ext>
            </a:extLst>
          </p:cNvPr>
          <p:cNvSpPr/>
          <p:nvPr/>
        </p:nvSpPr>
        <p:spPr>
          <a:xfrm>
            <a:off x="2336980" y="4926404"/>
            <a:ext cx="3759018" cy="1129500"/>
          </a:xfrm>
          <a:custGeom>
            <a:avLst/>
            <a:gdLst>
              <a:gd name="connsiteX0" fmla="*/ 2561733 w 2561733"/>
              <a:gd name="connsiteY0" fmla="*/ 152296 h 779313"/>
              <a:gd name="connsiteX1" fmla="*/ 1621207 w 2561733"/>
              <a:gd name="connsiteY1" fmla="*/ 4250 h 779313"/>
              <a:gd name="connsiteX2" fmla="*/ 611013 w 2561733"/>
              <a:gd name="connsiteY2" fmla="*/ 65210 h 779313"/>
              <a:gd name="connsiteX3" fmla="*/ 44956 w 2561733"/>
              <a:gd name="connsiteY3" fmla="*/ 317758 h 779313"/>
              <a:gd name="connsiteX4" fmla="*/ 36247 w 2561733"/>
              <a:gd name="connsiteY4" fmla="*/ 779313 h 779313"/>
              <a:gd name="connsiteX5" fmla="*/ 36247 w 2561733"/>
              <a:gd name="connsiteY5" fmla="*/ 779313 h 77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1733" h="779313">
                <a:moveTo>
                  <a:pt x="2561733" y="152296"/>
                </a:moveTo>
                <a:cubicBezTo>
                  <a:pt x="2254030" y="85530"/>
                  <a:pt x="1946327" y="18764"/>
                  <a:pt x="1621207" y="4250"/>
                </a:cubicBezTo>
                <a:cubicBezTo>
                  <a:pt x="1296087" y="-10264"/>
                  <a:pt x="873722" y="12959"/>
                  <a:pt x="611013" y="65210"/>
                </a:cubicBezTo>
                <a:cubicBezTo>
                  <a:pt x="348304" y="117461"/>
                  <a:pt x="140750" y="198741"/>
                  <a:pt x="44956" y="317758"/>
                </a:cubicBezTo>
                <a:cubicBezTo>
                  <a:pt x="-50838" y="436775"/>
                  <a:pt x="36247" y="779313"/>
                  <a:pt x="36247" y="779313"/>
                </a:cubicBezTo>
                <a:lnTo>
                  <a:pt x="36247" y="779313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426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591ED70E-C309-4A09-A376-23A1B738F544}"/>
              </a:ext>
            </a:extLst>
          </p:cNvPr>
          <p:cNvSpPr/>
          <p:nvPr/>
        </p:nvSpPr>
        <p:spPr>
          <a:xfrm>
            <a:off x="3152201" y="3459033"/>
            <a:ext cx="2791949" cy="2690755"/>
          </a:xfrm>
          <a:prstGeom prst="flowChartOffpage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Timetable Editor</a:t>
            </a:r>
            <a:endParaRPr lang="en-US" sz="2000" i="1"/>
          </a:p>
        </p:txBody>
      </p:sp>
      <p:sp>
        <p:nvSpPr>
          <p:cNvPr id="4" name="Rectangle: Top Corners Snipped 3">
            <a:extLst>
              <a:ext uri="{FF2B5EF4-FFF2-40B4-BE49-F238E27FC236}">
                <a16:creationId xmlns:a16="http://schemas.microsoft.com/office/drawing/2014/main" id="{0686C9B9-629A-4807-A697-678796E87828}"/>
              </a:ext>
            </a:extLst>
          </p:cNvPr>
          <p:cNvSpPr/>
          <p:nvPr/>
        </p:nvSpPr>
        <p:spPr>
          <a:xfrm>
            <a:off x="382388" y="1080347"/>
            <a:ext cx="1679496" cy="1465630"/>
          </a:xfrm>
          <a:prstGeom prst="snip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IRIS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83363A-77CB-4547-B816-99CE025F4277}"/>
              </a:ext>
            </a:extLst>
          </p:cNvPr>
          <p:cNvSpPr/>
          <p:nvPr/>
        </p:nvSpPr>
        <p:spPr>
          <a:xfrm>
            <a:off x="6038776" y="878630"/>
            <a:ext cx="6096000" cy="48168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Teaching schedule data from IRIS is loaded into Timetable Editor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Updates are made to the schedule of classes in the Timetable Editor manually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Courses can be added to the Timetable Editor from Banner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the Timetable deadline, the schedule in the Timetable Editor is loaded into Banner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term’s schedule of classes is then published from Banner on the Public/Registration Timetables</a:t>
            </a:r>
            <a:endParaRPr lang="en-US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llout: Down Arrow 7">
            <a:extLst>
              <a:ext uri="{FF2B5EF4-FFF2-40B4-BE49-F238E27FC236}">
                <a16:creationId xmlns:a16="http://schemas.microsoft.com/office/drawing/2014/main" id="{457BCF72-09B9-4935-A903-8FE52243A02D}"/>
              </a:ext>
            </a:extLst>
          </p:cNvPr>
          <p:cNvSpPr/>
          <p:nvPr/>
        </p:nvSpPr>
        <p:spPr>
          <a:xfrm>
            <a:off x="3390875" y="878630"/>
            <a:ext cx="2110077" cy="1695436"/>
          </a:xfrm>
          <a:prstGeom prst="downArrowCallou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Banner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51C5B31-B48C-4E38-BF9A-75DB7E0EC905}"/>
              </a:ext>
            </a:extLst>
          </p:cNvPr>
          <p:cNvCxnSpPr>
            <a:cxnSpLocks/>
          </p:cNvCxnSpPr>
          <p:nvPr/>
        </p:nvCxnSpPr>
        <p:spPr>
          <a:xfrm flipH="1">
            <a:off x="4433156" y="2659878"/>
            <a:ext cx="1" cy="62753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dash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606747E-9CCD-42A9-990A-DD290B7E14DF}"/>
              </a:ext>
            </a:extLst>
          </p:cNvPr>
          <p:cNvSpPr/>
          <p:nvPr/>
        </p:nvSpPr>
        <p:spPr>
          <a:xfrm>
            <a:off x="265617" y="2753509"/>
            <a:ext cx="2791958" cy="2241732"/>
          </a:xfrm>
          <a:custGeom>
            <a:avLst/>
            <a:gdLst>
              <a:gd name="connsiteX0" fmla="*/ 559746 w 2791958"/>
              <a:gd name="connsiteY0" fmla="*/ 0 h 2241732"/>
              <a:gd name="connsiteX1" fmla="*/ 3935 w 2791958"/>
              <a:gd name="connsiteY1" fmla="*/ 1219200 h 2241732"/>
              <a:gd name="connsiteX2" fmla="*/ 810758 w 2791958"/>
              <a:gd name="connsiteY2" fmla="*/ 2070847 h 2241732"/>
              <a:gd name="connsiteX3" fmla="*/ 1823770 w 2791958"/>
              <a:gd name="connsiteY3" fmla="*/ 2241176 h 2241732"/>
              <a:gd name="connsiteX4" fmla="*/ 2791958 w 2791958"/>
              <a:gd name="connsiteY4" fmla="*/ 2052918 h 2241732"/>
              <a:gd name="connsiteX5" fmla="*/ 2791958 w 2791958"/>
              <a:gd name="connsiteY5" fmla="*/ 2052918 h 2241732"/>
              <a:gd name="connsiteX6" fmla="*/ 2791958 w 2791958"/>
              <a:gd name="connsiteY6" fmla="*/ 2043953 h 2241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91958" h="2241732">
                <a:moveTo>
                  <a:pt x="559746" y="0"/>
                </a:moveTo>
                <a:cubicBezTo>
                  <a:pt x="260923" y="437029"/>
                  <a:pt x="-37900" y="874059"/>
                  <a:pt x="3935" y="1219200"/>
                </a:cubicBezTo>
                <a:cubicBezTo>
                  <a:pt x="45770" y="1564341"/>
                  <a:pt x="507452" y="1900518"/>
                  <a:pt x="810758" y="2070847"/>
                </a:cubicBezTo>
                <a:cubicBezTo>
                  <a:pt x="1114064" y="2241176"/>
                  <a:pt x="1493570" y="2244164"/>
                  <a:pt x="1823770" y="2241176"/>
                </a:cubicBezTo>
                <a:cubicBezTo>
                  <a:pt x="2153970" y="2238188"/>
                  <a:pt x="2791958" y="2052918"/>
                  <a:pt x="2791958" y="2052918"/>
                </a:cubicBezTo>
                <a:lnTo>
                  <a:pt x="2791958" y="2052918"/>
                </a:lnTo>
                <a:lnTo>
                  <a:pt x="2791958" y="2043953"/>
                </a:lnTo>
              </a:path>
            </a:pathLst>
          </a:custGeom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382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591ED70E-C309-4A09-A376-23A1B738F544}"/>
              </a:ext>
            </a:extLst>
          </p:cNvPr>
          <p:cNvSpPr/>
          <p:nvPr/>
        </p:nvSpPr>
        <p:spPr>
          <a:xfrm>
            <a:off x="304892" y="501838"/>
            <a:ext cx="4495708" cy="4184462"/>
          </a:xfrm>
          <a:prstGeom prst="flowChartOffpage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Public &amp; Student Registration timetables</a:t>
            </a:r>
            <a:endParaRPr lang="en-US" sz="3200" i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0D79AC-D2A8-4004-BB11-485327120BF1}"/>
              </a:ext>
            </a:extLst>
          </p:cNvPr>
          <p:cNvSpPr/>
          <p:nvPr/>
        </p:nvSpPr>
        <p:spPr>
          <a:xfrm>
            <a:off x="5795749" y="1624801"/>
            <a:ext cx="56792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After the course schedule is modified in the Timetable Editor it is again saved to Banner and published from Banner to the public and student </a:t>
            </a:r>
            <a:r>
              <a:rPr 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The Timetable of Class Meetings </a:t>
            </a:r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so students may view and elect courses.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7128391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591ED70E-C309-4A09-A376-23A1B738F544}"/>
              </a:ext>
            </a:extLst>
          </p:cNvPr>
          <p:cNvSpPr/>
          <p:nvPr/>
        </p:nvSpPr>
        <p:spPr>
          <a:xfrm>
            <a:off x="304892" y="501838"/>
            <a:ext cx="4495708" cy="4184462"/>
          </a:xfrm>
          <a:prstGeom prst="flowChartOffpage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/>
              <a:t>ORC/Catalog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16208E-14DA-44D0-A46A-205983D2B411}"/>
              </a:ext>
            </a:extLst>
          </p:cNvPr>
          <p:cNvSpPr/>
          <p:nvPr/>
        </p:nvSpPr>
        <p:spPr>
          <a:xfrm>
            <a:off x="4800599" y="353750"/>
            <a:ext cx="6813645" cy="6002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Nightly data feed of new and updated courses to the draft </a:t>
            </a: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ORC/Catalog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next year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courses also added to current year’s published </a:t>
            </a: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Course Supplement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Edit/update course data in the ORC/Catalog for publication.</a:t>
            </a:r>
          </a:p>
          <a:p>
            <a:pPr marL="1200150" lvl="2" indent="-285750">
              <a:lnSpc>
                <a:spcPct val="107000"/>
              </a:lnSpc>
              <a:buFont typeface="+mj-lt"/>
              <a:buAutoNum type="romanL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Editing opens during fall term and closes in the middle of summer term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Data fields that must be updated manually:</a:t>
            </a:r>
          </a:p>
          <a:p>
            <a:pPr marL="1600200" marR="0" lvl="3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Prerequisite Narratives</a:t>
            </a:r>
          </a:p>
          <a:p>
            <a:pPr marL="1600200" marR="0" lvl="3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Term Offered (not year or time period)</a:t>
            </a:r>
          </a:p>
          <a:p>
            <a:pPr marL="1600200" marR="0" lvl="3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Instructor</a:t>
            </a:r>
          </a:p>
          <a:p>
            <a:pPr marL="1600200" marR="0" lvl="3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Specific Categories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romanL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Remove courses that have not been offered in over 4 years.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5947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591ED70E-C309-4A09-A376-23A1B738F544}"/>
              </a:ext>
            </a:extLst>
          </p:cNvPr>
          <p:cNvSpPr/>
          <p:nvPr/>
        </p:nvSpPr>
        <p:spPr>
          <a:xfrm>
            <a:off x="304892" y="501838"/>
            <a:ext cx="4495708" cy="4184462"/>
          </a:xfrm>
          <a:prstGeom prst="flowChartOffpage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Additional Systems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5CD137-802F-4F3D-BA8F-6518AC27F7D3}"/>
              </a:ext>
            </a:extLst>
          </p:cNvPr>
          <p:cNvSpPr/>
          <p:nvPr/>
        </p:nvSpPr>
        <p:spPr>
          <a:xfrm>
            <a:off x="6096000" y="1447657"/>
            <a:ext cx="3816916" cy="1655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DartWorks</a:t>
            </a: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Planner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Canvas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Warehouse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Course Assessment</a:t>
            </a:r>
          </a:p>
        </p:txBody>
      </p:sp>
    </p:spTree>
    <p:extLst>
      <p:ext uri="{BB962C8B-B14F-4D97-AF65-F5344CB8AC3E}">
        <p14:creationId xmlns:p14="http://schemas.microsoft.com/office/powerpoint/2010/main" val="417549559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Retrospec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E09836DF3A2044A6F6E3B1F8050B81" ma:contentTypeVersion="4" ma:contentTypeDescription="Create a new document." ma:contentTypeScope="" ma:versionID="c60243ae061aef5cfa2544aaccf237e4">
  <xsd:schema xmlns:xsd="http://www.w3.org/2001/XMLSchema" xmlns:xs="http://www.w3.org/2001/XMLSchema" xmlns:p="http://schemas.microsoft.com/office/2006/metadata/properties" xmlns:ns2="de5770f5-e8e0-49fb-a4e9-0453b222af8b" targetNamespace="http://schemas.microsoft.com/office/2006/metadata/properties" ma:root="true" ma:fieldsID="76b05b523ddd34d7d2664cb93b3169c4" ns2:_="">
    <xsd:import namespace="de5770f5-e8e0-49fb-a4e9-0453b222af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770f5-e8e0-49fb-a4e9-0453b222af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1C4561-865A-47EC-81A0-FCFA3C388A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429134-FC9A-4D69-B558-5E159D68B8E9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de5770f5-e8e0-49fb-a4e9-0453b222af8b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FB85220-A180-47F7-8F4E-1287043BCD12}">
  <ds:schemaRefs>
    <ds:schemaRef ds:uri="de5770f5-e8e0-49fb-a4e9-0453b222af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</TotalTime>
  <Words>515</Words>
  <Application>Microsoft Office PowerPoint</Application>
  <PresentationFormat>Widescreen</PresentationFormat>
  <Paragraphs>69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Dartmouth Ruzicka 1 Semi-Bold</vt:lpstr>
      <vt:lpstr>Dartmouth Ruzicka 2</vt:lpstr>
      <vt:lpstr>National 2 2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Woodard</dc:creator>
  <cp:lastModifiedBy>Michael D. Post</cp:lastModifiedBy>
  <cp:revision>2</cp:revision>
  <dcterms:created xsi:type="dcterms:W3CDTF">2022-02-10T20:02:53Z</dcterms:created>
  <dcterms:modified xsi:type="dcterms:W3CDTF">2025-10-16T19:11:25Z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0x01010031E09836DF3A2044A6F6E3B1F8050B81</vt:lpwstr>
  </property>
</Properties>
</file>