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73" r:id="rId12"/>
    <p:sldId id="272" r:id="rId13"/>
  </p:sldIdLst>
  <p:sldSz cx="18288000" cy="10287000"/>
  <p:notesSz cx="6858000" cy="9144000"/>
  <p:embeddedFontLst>
    <p:embeddedFont>
      <p:font typeface="Dartmouth Ruzicka 1 Semi-Bold" panose="020B0604020202020204" charset="0"/>
      <p:regular r:id="rId14"/>
    </p:embeddedFont>
    <p:embeddedFont>
      <p:font typeface="Dartmouth Ruzicka 2" panose="020B0604020202020204" charset="0"/>
      <p:regular r:id="rId15"/>
    </p:embeddedFont>
    <p:embeddedFont>
      <p:font typeface="National 2 2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6" d="100"/>
          <a:sy n="66" d="100"/>
        </p:scale>
        <p:origin x="4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hyperlink" Target="mailto:registrar@dartmouth.edu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ra.dartmouth.edu/analytics" TargetMode="Externa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9.svg"/><Relationship Id="rId7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9.svg"/><Relationship Id="rId7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Registrar@Dartmouth.edu" TargetMode="External"/><Relationship Id="rId2" Type="http://schemas.openxmlformats.org/officeDocument/2006/relationships/hyperlink" Target="https://www.dartmouth.edu/reg/guides/department_program_reporting_dashboard.html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3258800" cy="10287000"/>
            <a:chOff x="0" y="0"/>
            <a:chExt cx="3492030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92029" cy="2709333"/>
            </a:xfrm>
            <a:custGeom>
              <a:avLst/>
              <a:gdLst/>
              <a:ahLst/>
              <a:cxnLst/>
              <a:rect l="l" t="t" r="r" b="b"/>
              <a:pathLst>
                <a:path w="3492029" h="2709333">
                  <a:moveTo>
                    <a:pt x="0" y="0"/>
                  </a:moveTo>
                  <a:lnTo>
                    <a:pt x="3492029" y="0"/>
                  </a:lnTo>
                  <a:lnTo>
                    <a:pt x="349202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693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492030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00153" y="0"/>
            <a:ext cx="13716000" cy="10287000"/>
            <a:chOff x="0" y="0"/>
            <a:chExt cx="812800" cy="609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203200" y="0"/>
                  </a:moveTo>
                  <a:lnTo>
                    <a:pt x="812800" y="0"/>
                  </a:lnTo>
                  <a:lnTo>
                    <a:pt x="60960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312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76200"/>
              <a:ext cx="609600" cy="685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144000" y="1028700"/>
            <a:ext cx="8229600" cy="822960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6909" r="-1690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00100" y="2034438"/>
            <a:ext cx="7654772" cy="225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800"/>
              </a:lnSpc>
            </a:pPr>
            <a:r>
              <a:rPr lang="en-US" sz="8000" b="1" dirty="0">
                <a:solidFill>
                  <a:srgbClr val="FFFFFF"/>
                </a:solidFill>
                <a:latin typeface="Dartmouth Ruzicka 1 Semi-Bold"/>
                <a:ea typeface="Dartmouth Ruzicka 1 Semi-Bold"/>
                <a:cs typeface="Dartmouth Ruzicka 1 Semi-Bold"/>
                <a:sym typeface="Dartmouth Ruzicka 1 Semi-Bold"/>
              </a:rPr>
              <a:t>Reporting Dashboard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05200" y="8731052"/>
            <a:ext cx="5638800" cy="1346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520"/>
              </a:lnSpc>
            </a:pPr>
            <a:r>
              <a:rPr lang="en-US" sz="3200" b="1" dirty="0">
                <a:solidFill>
                  <a:srgbClr val="F7F7F7"/>
                </a:solidFill>
                <a:latin typeface="Dartmouth Ruzicka 1 Semi-Bold"/>
                <a:ea typeface="Dartmouth Ruzicka 1 Semi-Bold"/>
                <a:cs typeface="Dartmouth Ruzicka 1 Semi-Bold"/>
                <a:sym typeface="Dartmouth Ruzicka 1 Semi-Bold"/>
              </a:rPr>
              <a:t>Andrew Ager</a:t>
            </a:r>
          </a:p>
          <a:p>
            <a:pPr algn="r">
              <a:lnSpc>
                <a:spcPts val="3520"/>
              </a:lnSpc>
            </a:pPr>
            <a:r>
              <a:rPr lang="en-US" sz="3200" b="1" dirty="0">
                <a:solidFill>
                  <a:srgbClr val="F7F7F7"/>
                </a:solidFill>
                <a:latin typeface="Dartmouth Ruzicka 1 Semi-Bold"/>
                <a:ea typeface="Dartmouth Ruzicka 1 Semi-Bold"/>
                <a:cs typeface="Dartmouth Ruzicka 1 Semi-Bold"/>
                <a:sym typeface="Dartmouth Ruzicka 1 Semi-Bold"/>
              </a:rPr>
              <a:t>Senior Associate Registrar for Student Systems and Research</a:t>
            </a:r>
          </a:p>
        </p:txBody>
      </p:sp>
      <p:sp>
        <p:nvSpPr>
          <p:cNvPr id="13" name="Freeform 13"/>
          <p:cNvSpPr/>
          <p:nvPr/>
        </p:nvSpPr>
        <p:spPr>
          <a:xfrm>
            <a:off x="800100" y="8087593"/>
            <a:ext cx="1428750" cy="1463338"/>
          </a:xfrm>
          <a:custGeom>
            <a:avLst/>
            <a:gdLst/>
            <a:ahLst/>
            <a:cxnLst/>
            <a:rect l="l" t="t" r="r" b="b"/>
            <a:pathLst>
              <a:path w="1428750" h="1463338">
                <a:moveTo>
                  <a:pt x="0" y="0"/>
                </a:moveTo>
                <a:lnTo>
                  <a:pt x="1428750" y="0"/>
                </a:lnTo>
                <a:lnTo>
                  <a:pt x="1428750" y="1463338"/>
                </a:lnTo>
                <a:lnTo>
                  <a:pt x="0" y="14633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36822" y="2628900"/>
            <a:ext cx="13498378" cy="5539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3600" dirty="0">
                <a:latin typeface="National 2 2" panose="020B0604020202020204" charset="0"/>
              </a:rPr>
              <a:t>The Department/Program Reporting Dashboard contains a set of reports that departments/programs use to confirm their current or past enrollments, current majors, minors, and modifiers, major grades, class year graduation term information and more. </a:t>
            </a:r>
          </a:p>
          <a:p>
            <a:endParaRPr lang="en-US" sz="3600" dirty="0">
              <a:latin typeface="National 2 2" panose="020B0604020202020204" charset="0"/>
            </a:endParaRPr>
          </a:p>
          <a:p>
            <a:r>
              <a:rPr lang="en-US" sz="3600" dirty="0">
                <a:latin typeface="National 2 2" panose="020B0604020202020204" charset="0"/>
              </a:rPr>
              <a:t>Departments/programs can run these reports at their convenience. </a:t>
            </a:r>
          </a:p>
          <a:p>
            <a:endParaRPr lang="en-US" sz="3600" dirty="0">
              <a:latin typeface="National 2 2" panose="020B0604020202020204" charset="0"/>
            </a:endParaRPr>
          </a:p>
          <a:p>
            <a:r>
              <a:rPr lang="en-US" sz="3600" dirty="0">
                <a:latin typeface="National 2 2" panose="020B0604020202020204" charset="0"/>
              </a:rPr>
              <a:t>The reports focus on questions that the Registrar's Office is most commonly asked by departments/programs.</a:t>
            </a:r>
          </a:p>
        </p:txBody>
      </p:sp>
      <p:sp>
        <p:nvSpPr>
          <p:cNvPr id="3" name="Freeform 3"/>
          <p:cNvSpPr/>
          <p:nvPr/>
        </p:nvSpPr>
        <p:spPr>
          <a:xfrm>
            <a:off x="800100" y="8810625"/>
            <a:ext cx="714375" cy="731669"/>
          </a:xfrm>
          <a:custGeom>
            <a:avLst/>
            <a:gdLst/>
            <a:ahLst/>
            <a:cxnLst/>
            <a:rect l="l" t="t" r="r" b="b"/>
            <a:pathLst>
              <a:path w="714375" h="731669">
                <a:moveTo>
                  <a:pt x="0" y="0"/>
                </a:moveTo>
                <a:lnTo>
                  <a:pt x="714375" y="0"/>
                </a:lnTo>
                <a:lnTo>
                  <a:pt x="714375" y="731669"/>
                </a:lnTo>
                <a:lnTo>
                  <a:pt x="0" y="7316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800100" y="537466"/>
            <a:ext cx="12344400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39"/>
              </a:lnSpc>
            </a:pPr>
            <a:r>
              <a:rPr lang="en-US" sz="6399" b="1" dirty="0">
                <a:solidFill>
                  <a:srgbClr val="00693E"/>
                </a:solidFill>
                <a:latin typeface="Dartmouth Ruzicka 1 Semi-Bold"/>
                <a:ea typeface="Dartmouth Ruzicka 1 Semi-Bold"/>
                <a:cs typeface="Dartmouth Ruzicka 1 Semi-Bold"/>
                <a:sym typeface="Dartmouth Ruzicka 1 Semi-Bold"/>
              </a:rPr>
              <a:t>Overview</a:t>
            </a: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769BE-A2F3-848F-5BF8-FC4EE59F7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3522795-FC07-EEC3-CA2B-8D2BA536B1DB}"/>
              </a:ext>
            </a:extLst>
          </p:cNvPr>
          <p:cNvSpPr/>
          <p:nvPr/>
        </p:nvSpPr>
        <p:spPr>
          <a:xfrm>
            <a:off x="14204954" y="510572"/>
            <a:ext cx="6197641" cy="10925329"/>
          </a:xfrm>
          <a:custGeom>
            <a:avLst/>
            <a:gdLst/>
            <a:ahLst/>
            <a:cxnLst/>
            <a:rect l="l" t="t" r="r" b="b"/>
            <a:pathLst>
              <a:path w="6197641" h="10925329">
                <a:moveTo>
                  <a:pt x="0" y="0"/>
                </a:moveTo>
                <a:lnTo>
                  <a:pt x="6197641" y="0"/>
                </a:lnTo>
                <a:lnTo>
                  <a:pt x="6197641" y="10925329"/>
                </a:lnTo>
                <a:lnTo>
                  <a:pt x="0" y="109253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95D79158-7FA3-ACC6-C08C-A9806808E12F}"/>
              </a:ext>
            </a:extLst>
          </p:cNvPr>
          <p:cNvSpPr txBox="1"/>
          <p:nvPr/>
        </p:nvSpPr>
        <p:spPr>
          <a:xfrm>
            <a:off x="800100" y="537466"/>
            <a:ext cx="12839700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39"/>
              </a:lnSpc>
            </a:pPr>
            <a:r>
              <a:rPr lang="en-US" sz="6399" b="1" dirty="0">
                <a:solidFill>
                  <a:srgbClr val="00693E"/>
                </a:solidFill>
                <a:latin typeface="Dartmouth Ruzicka 1 Semi-Bold"/>
                <a:ea typeface="Dartmouth Ruzicka 1 Semi-Bold"/>
                <a:cs typeface="Dartmouth Ruzicka 1 Semi-Bold"/>
                <a:sym typeface="Dartmouth Ruzicka 1 Semi-Bold"/>
              </a:rPr>
              <a:t>Accessing the Department/Program Reporting Dashboard</a:t>
            </a: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AA25DA8-94BD-6A0A-6089-5F645506FC25}"/>
              </a:ext>
            </a:extLst>
          </p:cNvPr>
          <p:cNvSpPr/>
          <p:nvPr/>
        </p:nvSpPr>
        <p:spPr>
          <a:xfrm>
            <a:off x="800100" y="8810625"/>
            <a:ext cx="714375" cy="731669"/>
          </a:xfrm>
          <a:custGeom>
            <a:avLst/>
            <a:gdLst/>
            <a:ahLst/>
            <a:cxnLst/>
            <a:rect l="l" t="t" r="r" b="b"/>
            <a:pathLst>
              <a:path w="714375" h="731669">
                <a:moveTo>
                  <a:pt x="0" y="0"/>
                </a:moveTo>
                <a:lnTo>
                  <a:pt x="714375" y="0"/>
                </a:lnTo>
                <a:lnTo>
                  <a:pt x="714375" y="731669"/>
                </a:lnTo>
                <a:lnTo>
                  <a:pt x="0" y="731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4E6E4E9-2C0B-7F1F-F3AD-C76062317911}"/>
              </a:ext>
            </a:extLst>
          </p:cNvPr>
          <p:cNvSpPr txBox="1"/>
          <p:nvPr/>
        </p:nvSpPr>
        <p:spPr>
          <a:xfrm>
            <a:off x="792423" y="3238500"/>
            <a:ext cx="12618777" cy="4739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National 2 2" panose="020B0604020202020204" charset="0"/>
              </a:rPr>
              <a:t>In a web browser, open </a:t>
            </a:r>
            <a:r>
              <a:rPr lang="en-US" sz="2800" b="1" dirty="0">
                <a:latin typeface="National 2 2" panose="020B0604020202020204" charset="0"/>
                <a:hlinkClick r:id="rId6"/>
              </a:rPr>
              <a:t>https://ira.dartmouth.edu/analytics</a:t>
            </a:r>
            <a:r>
              <a:rPr lang="en-US" sz="2800" b="1" dirty="0">
                <a:latin typeface="National 2 2" panose="020B0604020202020204" charset="0"/>
              </a:rPr>
              <a:t>.</a:t>
            </a:r>
            <a:r>
              <a:rPr lang="en-US" sz="2800" dirty="0">
                <a:latin typeface="National 2 2" panose="020B0604020202020204" charset="0"/>
              </a:rPr>
              <a:t> On the top right, select the “Dashboards” dropdown menu and select “</a:t>
            </a:r>
            <a:r>
              <a:rPr lang="en-US" sz="2800" dirty="0" err="1">
                <a:latin typeface="National 2 2" panose="020B0604020202020204" charset="0"/>
              </a:rPr>
              <a:t>UGReg</a:t>
            </a:r>
            <a:r>
              <a:rPr lang="en-US" sz="2800" dirty="0">
                <a:latin typeface="National 2 2" panose="020B0604020202020204" charset="0"/>
              </a:rPr>
              <a:t> – Department and Program Reports.”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National 2 2" panose="020B0604020202020204" charset="0"/>
              </a:rPr>
              <a:t>If log in is required, log in with your full NetID (e.g., D12345) and password. This takes you to the main IRA page.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National 2 2" panose="020B0604020202020204" charset="0"/>
              </a:rPr>
              <a:t>Data in these reports defaults to the department/program of which you are a member. To view data for another department/program, we recommend that you work directly with that department/program Chair.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National 2 2" panose="020B0604020202020204" charset="0"/>
              </a:rPr>
              <a:t>For questions about the reports, email </a:t>
            </a:r>
            <a:r>
              <a:rPr lang="en-US" sz="2800" b="1" dirty="0">
                <a:latin typeface="National 2 2" panose="020B0604020202020204" charset="0"/>
                <a:hlinkClick r:id="rId7"/>
              </a:rPr>
              <a:t>registrar@dartmouth.edu</a:t>
            </a:r>
            <a:r>
              <a:rPr lang="en-US" sz="2800" dirty="0">
                <a:latin typeface="National 2 2" panose="020B0604020202020204" charset="0"/>
              </a:rPr>
              <a:t> with a subject line that includes the phrase "Department/Program Reporting Dashboard".</a:t>
            </a:r>
          </a:p>
        </p:txBody>
      </p:sp>
    </p:spTree>
    <p:extLst>
      <p:ext uri="{BB962C8B-B14F-4D97-AF65-F5344CB8AC3E}">
        <p14:creationId xmlns:p14="http://schemas.microsoft.com/office/powerpoint/2010/main" val="2040740589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A6F7C-A39B-EDE7-39C3-B82E379CB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2A701DA-EFF0-44B1-B94E-BEE7A8B0CE36}"/>
              </a:ext>
            </a:extLst>
          </p:cNvPr>
          <p:cNvGrpSpPr/>
          <p:nvPr/>
        </p:nvGrpSpPr>
        <p:grpSpPr>
          <a:xfrm>
            <a:off x="10826957" y="8310884"/>
            <a:ext cx="6660943" cy="2110586"/>
            <a:chOff x="0" y="0"/>
            <a:chExt cx="8881258" cy="281411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E920A17-3B93-0DC8-3945-DA43E72FDCFA}"/>
                </a:ext>
              </a:extLst>
            </p:cNvPr>
            <p:cNvSpPr/>
            <p:nvPr/>
          </p:nvSpPr>
          <p:spPr>
            <a:xfrm>
              <a:off x="3820892" y="629144"/>
              <a:ext cx="1239475" cy="2184971"/>
            </a:xfrm>
            <a:custGeom>
              <a:avLst/>
              <a:gdLst/>
              <a:ahLst/>
              <a:cxnLst/>
              <a:rect l="l" t="t" r="r" b="b"/>
              <a:pathLst>
                <a:path w="1239475" h="2184971">
                  <a:moveTo>
                    <a:pt x="0" y="0"/>
                  </a:moveTo>
                  <a:lnTo>
                    <a:pt x="1239474" y="0"/>
                  </a:lnTo>
                  <a:lnTo>
                    <a:pt x="1239474" y="2184971"/>
                  </a:lnTo>
                  <a:lnTo>
                    <a:pt x="0" y="21849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51344BF-E6DF-7EEA-67EE-34618BA887E4}"/>
                </a:ext>
              </a:extLst>
            </p:cNvPr>
            <p:cNvSpPr/>
            <p:nvPr/>
          </p:nvSpPr>
          <p:spPr>
            <a:xfrm>
              <a:off x="7641783" y="629144"/>
              <a:ext cx="1239475" cy="2184971"/>
            </a:xfrm>
            <a:custGeom>
              <a:avLst/>
              <a:gdLst/>
              <a:ahLst/>
              <a:cxnLst/>
              <a:rect l="l" t="t" r="r" b="b"/>
              <a:pathLst>
                <a:path w="1239475" h="2184971">
                  <a:moveTo>
                    <a:pt x="0" y="0"/>
                  </a:moveTo>
                  <a:lnTo>
                    <a:pt x="1239475" y="0"/>
                  </a:lnTo>
                  <a:lnTo>
                    <a:pt x="1239475" y="2184971"/>
                  </a:lnTo>
                  <a:lnTo>
                    <a:pt x="0" y="21849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38E5937-88C4-5015-C114-5DE3EC36DE85}"/>
                </a:ext>
              </a:extLst>
            </p:cNvPr>
            <p:cNvSpPr/>
            <p:nvPr/>
          </p:nvSpPr>
          <p:spPr>
            <a:xfrm>
              <a:off x="0" y="629144"/>
              <a:ext cx="1239475" cy="2184971"/>
            </a:xfrm>
            <a:custGeom>
              <a:avLst/>
              <a:gdLst/>
              <a:ahLst/>
              <a:cxnLst/>
              <a:rect l="l" t="t" r="r" b="b"/>
              <a:pathLst>
                <a:path w="1239475" h="2184971">
                  <a:moveTo>
                    <a:pt x="0" y="0"/>
                  </a:moveTo>
                  <a:lnTo>
                    <a:pt x="1239475" y="0"/>
                  </a:lnTo>
                  <a:lnTo>
                    <a:pt x="1239475" y="2184971"/>
                  </a:lnTo>
                  <a:lnTo>
                    <a:pt x="0" y="21849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541F348-6B4B-2211-8ED8-AD665BC647E3}"/>
                </a:ext>
              </a:extLst>
            </p:cNvPr>
            <p:cNvSpPr/>
            <p:nvPr/>
          </p:nvSpPr>
          <p:spPr>
            <a:xfrm>
              <a:off x="1732562" y="0"/>
              <a:ext cx="1596371" cy="2814115"/>
            </a:xfrm>
            <a:custGeom>
              <a:avLst/>
              <a:gdLst/>
              <a:ahLst/>
              <a:cxnLst/>
              <a:rect l="l" t="t" r="r" b="b"/>
              <a:pathLst>
                <a:path w="1596371" h="2814115">
                  <a:moveTo>
                    <a:pt x="0" y="0"/>
                  </a:moveTo>
                  <a:lnTo>
                    <a:pt x="1596370" y="0"/>
                  </a:lnTo>
                  <a:lnTo>
                    <a:pt x="1596370" y="2814115"/>
                  </a:lnTo>
                  <a:lnTo>
                    <a:pt x="0" y="28141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679B2AA-B5A3-69BD-B636-CC64DF6237C6}"/>
                </a:ext>
              </a:extLst>
            </p:cNvPr>
            <p:cNvSpPr/>
            <p:nvPr/>
          </p:nvSpPr>
          <p:spPr>
            <a:xfrm>
              <a:off x="5553453" y="0"/>
              <a:ext cx="1596371" cy="2814115"/>
            </a:xfrm>
            <a:custGeom>
              <a:avLst/>
              <a:gdLst/>
              <a:ahLst/>
              <a:cxnLst/>
              <a:rect l="l" t="t" r="r" b="b"/>
              <a:pathLst>
                <a:path w="1596371" h="2814115">
                  <a:moveTo>
                    <a:pt x="0" y="0"/>
                  </a:moveTo>
                  <a:lnTo>
                    <a:pt x="1596371" y="0"/>
                  </a:lnTo>
                  <a:lnTo>
                    <a:pt x="1596371" y="2814115"/>
                  </a:lnTo>
                  <a:lnTo>
                    <a:pt x="0" y="28141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C9182DD2-537E-6ABB-79C2-D93137CF22C1}"/>
              </a:ext>
            </a:extLst>
          </p:cNvPr>
          <p:cNvSpPr txBox="1"/>
          <p:nvPr/>
        </p:nvSpPr>
        <p:spPr>
          <a:xfrm>
            <a:off x="481012" y="2076926"/>
            <a:ext cx="17273588" cy="6647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dirty="0">
                <a:latin typeface="National 2 2" panose="020B0604020202020204" charset="0"/>
              </a:rPr>
              <a:t>The main dashboard page is broken up into 7 categories, each with a set of reports available:</a:t>
            </a:r>
          </a:p>
          <a:p>
            <a:endParaRPr lang="en-US" sz="2400" dirty="0">
              <a:latin typeface="National 2 2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National 2 2" panose="020B0604020202020204" charset="0"/>
              </a:rPr>
              <a:t>Course and Enrollment – reports centered on course and enrollment data, including the main Enrollments report, a Room Capacity and Enrollment report to support course management, Active Courses, Extension Numbers, Course Election results, Course Rosters, and external review data.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National 2 2" panose="020B0604020202020204" charset="0"/>
              </a:rPr>
              <a:t>Majors and Minors – reports focused on current and graduated (historical) majors and minors. These reports include permanent address for current majors and minors to assist in contacting students.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National 2 2" panose="020B0604020202020204" charset="0"/>
              </a:rPr>
              <a:t>Major Plan Reports – three reports based on major plan data to help plan future term course offerings, view current plans, and check student major course loads.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National 2 2" panose="020B0604020202020204" charset="0"/>
              </a:rPr>
              <a:t>Student Data – reports focused on viewing various types of student data. The major and minor non-transcripts are here, as well as links to the major plan reports mentioned above.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National 2 2" panose="020B0604020202020204" charset="0"/>
              </a:rPr>
              <a:t>Missing Grades – a set of reports that help to sort out where missing grades are at the end of the term.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National 2 2" panose="020B0604020202020204" charset="0"/>
              </a:rPr>
              <a:t>Timetable Editor – a link to the reports that allow proofing of the information entered into the Timetable Editor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National 2 2" panose="020B0604020202020204" charset="0"/>
              </a:rPr>
              <a:t>There are also a few department/program-specific reports – if you have any of those, they will be available in a Custom Reports section; there is also an “HS Test Score Report” that currently only serves a small number of departments/programs, and IWR has a distinct suite of reports focused on their particular needs.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>
              <a:latin typeface="National 2 2" panose="020B060402020202020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latin typeface="National 2 2" panose="020B060402020202020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E68EFD55-52E1-F47E-19BA-83519DB190AE}"/>
              </a:ext>
            </a:extLst>
          </p:cNvPr>
          <p:cNvSpPr/>
          <p:nvPr/>
        </p:nvSpPr>
        <p:spPr>
          <a:xfrm>
            <a:off x="800100" y="8810625"/>
            <a:ext cx="714375" cy="731669"/>
          </a:xfrm>
          <a:custGeom>
            <a:avLst/>
            <a:gdLst/>
            <a:ahLst/>
            <a:cxnLst/>
            <a:rect l="l" t="t" r="r" b="b"/>
            <a:pathLst>
              <a:path w="714375" h="731669">
                <a:moveTo>
                  <a:pt x="0" y="0"/>
                </a:moveTo>
                <a:lnTo>
                  <a:pt x="714375" y="0"/>
                </a:lnTo>
                <a:lnTo>
                  <a:pt x="714375" y="731669"/>
                </a:lnTo>
                <a:lnTo>
                  <a:pt x="0" y="7316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469FA3FE-9683-820C-4D56-4A72AA7DD426}"/>
              </a:ext>
            </a:extLst>
          </p:cNvPr>
          <p:cNvSpPr txBox="1"/>
          <p:nvPr/>
        </p:nvSpPr>
        <p:spPr>
          <a:xfrm>
            <a:off x="800100" y="537466"/>
            <a:ext cx="12344400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39"/>
              </a:lnSpc>
            </a:pPr>
            <a:r>
              <a:rPr lang="en-US" sz="6399" b="1" dirty="0">
                <a:solidFill>
                  <a:srgbClr val="00693E"/>
                </a:solidFill>
                <a:latin typeface="Dartmouth Ruzicka 1 Semi-Bold"/>
                <a:ea typeface="Dartmouth Ruzicka 1 Semi-Bold"/>
                <a:cs typeface="Dartmouth Ruzicka 1 Semi-Bold"/>
                <a:sym typeface="Dartmouth Ruzicka 1 Semi-Bold"/>
              </a:rPr>
              <a:t>What Reports are Included?</a:t>
            </a:r>
          </a:p>
        </p:txBody>
      </p:sp>
    </p:spTree>
    <p:extLst>
      <p:ext uri="{BB962C8B-B14F-4D97-AF65-F5344CB8AC3E}">
        <p14:creationId xmlns:p14="http://schemas.microsoft.com/office/powerpoint/2010/main" val="2199167339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D3579-32D0-01C5-929B-05CAC3370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DB2DC01-B3A7-BF99-784A-D4767F31C367}"/>
              </a:ext>
            </a:extLst>
          </p:cNvPr>
          <p:cNvGrpSpPr/>
          <p:nvPr/>
        </p:nvGrpSpPr>
        <p:grpSpPr>
          <a:xfrm>
            <a:off x="12687300" y="-419100"/>
            <a:ext cx="8229600" cy="8229600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558E03A-8246-2CAE-AC37-196C08E99A5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6909" r="-1690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>
            <a:extLst>
              <a:ext uri="{FF2B5EF4-FFF2-40B4-BE49-F238E27FC236}">
                <a16:creationId xmlns:a16="http://schemas.microsoft.com/office/drawing/2014/main" id="{2E6A76F9-FAF9-984D-B4E5-12C0E859B10C}"/>
              </a:ext>
            </a:extLst>
          </p:cNvPr>
          <p:cNvSpPr txBox="1"/>
          <p:nvPr/>
        </p:nvSpPr>
        <p:spPr>
          <a:xfrm>
            <a:off x="481012" y="2705100"/>
            <a:ext cx="12091988" cy="34668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Check the enrollment information for courses, which includes instructor, enrollment limit, total enrolled, etc. with the Enrollments report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See a summary of active courses with the Active Courses report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View the results of course election with the Course Election Results report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Check room capacities against course enrollments or vice versa in the Room Capacity and Enrollment report</a:t>
            </a: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99C7DD6-FD6B-F94D-693F-AA1D53F49FAC}"/>
              </a:ext>
            </a:extLst>
          </p:cNvPr>
          <p:cNvSpPr/>
          <p:nvPr/>
        </p:nvSpPr>
        <p:spPr>
          <a:xfrm>
            <a:off x="800100" y="8810625"/>
            <a:ext cx="714375" cy="731669"/>
          </a:xfrm>
          <a:custGeom>
            <a:avLst/>
            <a:gdLst/>
            <a:ahLst/>
            <a:cxnLst/>
            <a:rect l="l" t="t" r="r" b="b"/>
            <a:pathLst>
              <a:path w="714375" h="731669">
                <a:moveTo>
                  <a:pt x="0" y="0"/>
                </a:moveTo>
                <a:lnTo>
                  <a:pt x="714375" y="0"/>
                </a:lnTo>
                <a:lnTo>
                  <a:pt x="714375" y="731669"/>
                </a:lnTo>
                <a:lnTo>
                  <a:pt x="0" y="7316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A3B7D3B1-9D30-23B3-0B2E-5D15C0B2FAAE}"/>
              </a:ext>
            </a:extLst>
          </p:cNvPr>
          <p:cNvSpPr txBox="1"/>
          <p:nvPr/>
        </p:nvSpPr>
        <p:spPr>
          <a:xfrm>
            <a:off x="800100" y="537466"/>
            <a:ext cx="12344400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39"/>
              </a:lnSpc>
            </a:pPr>
            <a:r>
              <a:rPr lang="en-US" sz="6399" b="1" dirty="0">
                <a:solidFill>
                  <a:srgbClr val="00693E"/>
                </a:solidFill>
                <a:latin typeface="Dartmouth Ruzicka 1 Semi-Bold"/>
                <a:ea typeface="Dartmouth Ruzicka 1 Semi-Bold"/>
                <a:cs typeface="Dartmouth Ruzicka 1 Semi-Bold"/>
                <a:sym typeface="Dartmouth Ruzicka 1 Semi-Bold"/>
              </a:rPr>
              <a:t>Course and Enrollment Reports</a:t>
            </a:r>
          </a:p>
        </p:txBody>
      </p:sp>
    </p:spTree>
    <p:extLst>
      <p:ext uri="{BB962C8B-B14F-4D97-AF65-F5344CB8AC3E}">
        <p14:creationId xmlns:p14="http://schemas.microsoft.com/office/powerpoint/2010/main" val="90802979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86358-9062-BA60-E54B-25A42D964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C8E988DA-4A32-AD33-ACAA-5C99907359A3}"/>
              </a:ext>
            </a:extLst>
          </p:cNvPr>
          <p:cNvSpPr txBox="1"/>
          <p:nvPr/>
        </p:nvSpPr>
        <p:spPr>
          <a:xfrm>
            <a:off x="481012" y="2933700"/>
            <a:ext cx="13498378" cy="3466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View current majors, minors, and modifiers with the Majors – Current or the Minors – Current reports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View graduated majors, minors, and modifiers by graduation year with the Majors – Historical or the Minors – Historical reports</a:t>
            </a:r>
          </a:p>
          <a:p>
            <a:pPr marL="1061719" lvl="2" indent="-302260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Added multi-year select for graduated majors and minors</a:t>
            </a:r>
          </a:p>
          <a:p>
            <a:pPr marL="604519" lvl="1" indent="-302260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See the enrollment projections for courses using the Projected Enrollment for Majors and Minors report (based on student major/minor plans)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CD67262-71B4-D3C7-99ED-50125A589B6D}"/>
              </a:ext>
            </a:extLst>
          </p:cNvPr>
          <p:cNvSpPr/>
          <p:nvPr/>
        </p:nvSpPr>
        <p:spPr>
          <a:xfrm>
            <a:off x="800100" y="8810625"/>
            <a:ext cx="714375" cy="731669"/>
          </a:xfrm>
          <a:custGeom>
            <a:avLst/>
            <a:gdLst/>
            <a:ahLst/>
            <a:cxnLst/>
            <a:rect l="l" t="t" r="r" b="b"/>
            <a:pathLst>
              <a:path w="714375" h="731669">
                <a:moveTo>
                  <a:pt x="0" y="0"/>
                </a:moveTo>
                <a:lnTo>
                  <a:pt x="714375" y="0"/>
                </a:lnTo>
                <a:lnTo>
                  <a:pt x="714375" y="731669"/>
                </a:lnTo>
                <a:lnTo>
                  <a:pt x="0" y="7316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7BEE80A9-3418-DA11-CD4D-3777AE70E690}"/>
              </a:ext>
            </a:extLst>
          </p:cNvPr>
          <p:cNvSpPr txBox="1"/>
          <p:nvPr/>
        </p:nvSpPr>
        <p:spPr>
          <a:xfrm>
            <a:off x="800100" y="537466"/>
            <a:ext cx="14135100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39"/>
              </a:lnSpc>
            </a:pPr>
            <a:r>
              <a:rPr lang="en-US" sz="6399" b="1" dirty="0">
                <a:solidFill>
                  <a:srgbClr val="00693E"/>
                </a:solidFill>
                <a:latin typeface="Dartmouth Ruzicka 1 Semi-Bold"/>
                <a:ea typeface="Dartmouth Ruzicka 1 Semi-Bold"/>
                <a:cs typeface="Dartmouth Ruzicka 1 Semi-Bold"/>
                <a:sym typeface="Dartmouth Ruzicka 1 Semi-Bold"/>
              </a:rPr>
              <a:t>Majors, Minors, and Major Plan Reports</a:t>
            </a:r>
          </a:p>
        </p:txBody>
      </p:sp>
    </p:spTree>
    <p:extLst>
      <p:ext uri="{BB962C8B-B14F-4D97-AF65-F5344CB8AC3E}">
        <p14:creationId xmlns:p14="http://schemas.microsoft.com/office/powerpoint/2010/main" val="368476118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BE906-A738-42AD-89A6-F163DDE99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98052B5-216B-A9AF-604C-092BD9454B55}"/>
              </a:ext>
            </a:extLst>
          </p:cNvPr>
          <p:cNvSpPr/>
          <p:nvPr/>
        </p:nvSpPr>
        <p:spPr>
          <a:xfrm>
            <a:off x="14204954" y="510572"/>
            <a:ext cx="6197641" cy="10925329"/>
          </a:xfrm>
          <a:custGeom>
            <a:avLst/>
            <a:gdLst/>
            <a:ahLst/>
            <a:cxnLst/>
            <a:rect l="l" t="t" r="r" b="b"/>
            <a:pathLst>
              <a:path w="6197641" h="10925329">
                <a:moveTo>
                  <a:pt x="0" y="0"/>
                </a:moveTo>
                <a:lnTo>
                  <a:pt x="6197641" y="0"/>
                </a:lnTo>
                <a:lnTo>
                  <a:pt x="6197641" y="10925329"/>
                </a:lnTo>
                <a:lnTo>
                  <a:pt x="0" y="109253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83CE72F7-EACE-3B2B-D7B9-D401D610B503}"/>
              </a:ext>
            </a:extLst>
          </p:cNvPr>
          <p:cNvSpPr txBox="1"/>
          <p:nvPr/>
        </p:nvSpPr>
        <p:spPr>
          <a:xfrm>
            <a:off x="800100" y="537466"/>
            <a:ext cx="12344400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39"/>
              </a:lnSpc>
            </a:pPr>
            <a:r>
              <a:rPr lang="en-US" sz="6399" b="1" dirty="0">
                <a:solidFill>
                  <a:srgbClr val="00693E"/>
                </a:solidFill>
                <a:latin typeface="Dartmouth Ruzicka 1 Semi-Bold"/>
                <a:ea typeface="Dartmouth Ruzicka 1 Semi-Bold"/>
                <a:cs typeface="Dartmouth Ruzicka 1 Semi-Bold"/>
                <a:sym typeface="Dartmouth Ruzicka 1 Semi-Bold"/>
              </a:rPr>
              <a:t>Student Data Reports</a:t>
            </a: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75FB5B2E-2E1D-8EFA-A826-49D44333B3C5}"/>
              </a:ext>
            </a:extLst>
          </p:cNvPr>
          <p:cNvSpPr/>
          <p:nvPr/>
        </p:nvSpPr>
        <p:spPr>
          <a:xfrm>
            <a:off x="800100" y="8810625"/>
            <a:ext cx="714375" cy="731669"/>
          </a:xfrm>
          <a:custGeom>
            <a:avLst/>
            <a:gdLst/>
            <a:ahLst/>
            <a:cxnLst/>
            <a:rect l="l" t="t" r="r" b="b"/>
            <a:pathLst>
              <a:path w="714375" h="731669">
                <a:moveTo>
                  <a:pt x="0" y="0"/>
                </a:moveTo>
                <a:lnTo>
                  <a:pt x="714375" y="0"/>
                </a:lnTo>
                <a:lnTo>
                  <a:pt x="714375" y="731669"/>
                </a:lnTo>
                <a:lnTo>
                  <a:pt x="0" y="731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E97F11F-CD53-F000-D4F9-C69401653BF8}"/>
              </a:ext>
            </a:extLst>
          </p:cNvPr>
          <p:cNvSpPr txBox="1"/>
          <p:nvPr/>
        </p:nvSpPr>
        <p:spPr>
          <a:xfrm>
            <a:off x="481012" y="3775551"/>
            <a:ext cx="12618777" cy="1966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View the courses, grades and graduation term for a student with the Non-Transcript report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See the courses and terms the courses were taken by a student, as well as their declared major/minor in the Declared Plans by Student report</a:t>
            </a:r>
          </a:p>
        </p:txBody>
      </p:sp>
    </p:spTree>
    <p:extLst>
      <p:ext uri="{BB962C8B-B14F-4D97-AF65-F5344CB8AC3E}">
        <p14:creationId xmlns:p14="http://schemas.microsoft.com/office/powerpoint/2010/main" val="1326935101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56C44-3E76-945D-C33C-DC1BACBD8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B42E3A6-FC2F-04B2-CDBC-E2ED426A5104}"/>
              </a:ext>
            </a:extLst>
          </p:cNvPr>
          <p:cNvGrpSpPr/>
          <p:nvPr/>
        </p:nvGrpSpPr>
        <p:grpSpPr>
          <a:xfrm>
            <a:off x="10826957" y="8310884"/>
            <a:ext cx="6660943" cy="2110586"/>
            <a:chOff x="0" y="0"/>
            <a:chExt cx="8881258" cy="281411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316B6FB-B08A-E314-6015-6E9DF4ABE252}"/>
                </a:ext>
              </a:extLst>
            </p:cNvPr>
            <p:cNvSpPr/>
            <p:nvPr/>
          </p:nvSpPr>
          <p:spPr>
            <a:xfrm>
              <a:off x="3820892" y="629144"/>
              <a:ext cx="1239475" cy="2184971"/>
            </a:xfrm>
            <a:custGeom>
              <a:avLst/>
              <a:gdLst/>
              <a:ahLst/>
              <a:cxnLst/>
              <a:rect l="l" t="t" r="r" b="b"/>
              <a:pathLst>
                <a:path w="1239475" h="2184971">
                  <a:moveTo>
                    <a:pt x="0" y="0"/>
                  </a:moveTo>
                  <a:lnTo>
                    <a:pt x="1239474" y="0"/>
                  </a:lnTo>
                  <a:lnTo>
                    <a:pt x="1239474" y="2184971"/>
                  </a:lnTo>
                  <a:lnTo>
                    <a:pt x="0" y="21849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3422B98-F10A-3FE5-014F-02C4EDEBC516}"/>
                </a:ext>
              </a:extLst>
            </p:cNvPr>
            <p:cNvSpPr/>
            <p:nvPr/>
          </p:nvSpPr>
          <p:spPr>
            <a:xfrm>
              <a:off x="7641783" y="629144"/>
              <a:ext cx="1239475" cy="2184971"/>
            </a:xfrm>
            <a:custGeom>
              <a:avLst/>
              <a:gdLst/>
              <a:ahLst/>
              <a:cxnLst/>
              <a:rect l="l" t="t" r="r" b="b"/>
              <a:pathLst>
                <a:path w="1239475" h="2184971">
                  <a:moveTo>
                    <a:pt x="0" y="0"/>
                  </a:moveTo>
                  <a:lnTo>
                    <a:pt x="1239475" y="0"/>
                  </a:lnTo>
                  <a:lnTo>
                    <a:pt x="1239475" y="2184971"/>
                  </a:lnTo>
                  <a:lnTo>
                    <a:pt x="0" y="21849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A341E28-EA12-542A-27F6-94BF981A7639}"/>
                </a:ext>
              </a:extLst>
            </p:cNvPr>
            <p:cNvSpPr/>
            <p:nvPr/>
          </p:nvSpPr>
          <p:spPr>
            <a:xfrm>
              <a:off x="0" y="629144"/>
              <a:ext cx="1239475" cy="2184971"/>
            </a:xfrm>
            <a:custGeom>
              <a:avLst/>
              <a:gdLst/>
              <a:ahLst/>
              <a:cxnLst/>
              <a:rect l="l" t="t" r="r" b="b"/>
              <a:pathLst>
                <a:path w="1239475" h="2184971">
                  <a:moveTo>
                    <a:pt x="0" y="0"/>
                  </a:moveTo>
                  <a:lnTo>
                    <a:pt x="1239475" y="0"/>
                  </a:lnTo>
                  <a:lnTo>
                    <a:pt x="1239475" y="2184971"/>
                  </a:lnTo>
                  <a:lnTo>
                    <a:pt x="0" y="21849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DF6CFBB-34AC-4976-3710-E767B65F0D6D}"/>
                </a:ext>
              </a:extLst>
            </p:cNvPr>
            <p:cNvSpPr/>
            <p:nvPr/>
          </p:nvSpPr>
          <p:spPr>
            <a:xfrm>
              <a:off x="1732562" y="0"/>
              <a:ext cx="1596371" cy="2814115"/>
            </a:xfrm>
            <a:custGeom>
              <a:avLst/>
              <a:gdLst/>
              <a:ahLst/>
              <a:cxnLst/>
              <a:rect l="l" t="t" r="r" b="b"/>
              <a:pathLst>
                <a:path w="1596371" h="2814115">
                  <a:moveTo>
                    <a:pt x="0" y="0"/>
                  </a:moveTo>
                  <a:lnTo>
                    <a:pt x="1596370" y="0"/>
                  </a:lnTo>
                  <a:lnTo>
                    <a:pt x="1596370" y="2814115"/>
                  </a:lnTo>
                  <a:lnTo>
                    <a:pt x="0" y="28141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B022133-014D-27EC-BF1F-83137C1DF186}"/>
                </a:ext>
              </a:extLst>
            </p:cNvPr>
            <p:cNvSpPr/>
            <p:nvPr/>
          </p:nvSpPr>
          <p:spPr>
            <a:xfrm>
              <a:off x="5553453" y="0"/>
              <a:ext cx="1596371" cy="2814115"/>
            </a:xfrm>
            <a:custGeom>
              <a:avLst/>
              <a:gdLst/>
              <a:ahLst/>
              <a:cxnLst/>
              <a:rect l="l" t="t" r="r" b="b"/>
              <a:pathLst>
                <a:path w="1596371" h="2814115">
                  <a:moveTo>
                    <a:pt x="0" y="0"/>
                  </a:moveTo>
                  <a:lnTo>
                    <a:pt x="1596371" y="0"/>
                  </a:lnTo>
                  <a:lnTo>
                    <a:pt x="1596371" y="2814115"/>
                  </a:lnTo>
                  <a:lnTo>
                    <a:pt x="0" y="28141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A4F7ED5C-4EC5-38CC-0677-D14C2FB0F8E8}"/>
              </a:ext>
            </a:extLst>
          </p:cNvPr>
          <p:cNvSpPr txBox="1"/>
          <p:nvPr/>
        </p:nvSpPr>
        <p:spPr>
          <a:xfrm>
            <a:off x="481012" y="3775551"/>
            <a:ext cx="13498378" cy="1966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View which students are missing grades in the Missing Grades – All Students or the Missing Grades – Seniors Only reports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View students who have an incomplete, ongoing, or AD in the Missing Grades – Incomplete, Ongoing, and AD report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D570CED-EA6E-3041-2776-7BD50B4ACAC7}"/>
              </a:ext>
            </a:extLst>
          </p:cNvPr>
          <p:cNvSpPr/>
          <p:nvPr/>
        </p:nvSpPr>
        <p:spPr>
          <a:xfrm>
            <a:off x="800100" y="8810625"/>
            <a:ext cx="714375" cy="731669"/>
          </a:xfrm>
          <a:custGeom>
            <a:avLst/>
            <a:gdLst/>
            <a:ahLst/>
            <a:cxnLst/>
            <a:rect l="l" t="t" r="r" b="b"/>
            <a:pathLst>
              <a:path w="714375" h="731669">
                <a:moveTo>
                  <a:pt x="0" y="0"/>
                </a:moveTo>
                <a:lnTo>
                  <a:pt x="714375" y="0"/>
                </a:lnTo>
                <a:lnTo>
                  <a:pt x="714375" y="731669"/>
                </a:lnTo>
                <a:lnTo>
                  <a:pt x="0" y="7316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B5CC7372-6415-A655-645D-9262539D5CBF}"/>
              </a:ext>
            </a:extLst>
          </p:cNvPr>
          <p:cNvSpPr txBox="1"/>
          <p:nvPr/>
        </p:nvSpPr>
        <p:spPr>
          <a:xfrm>
            <a:off x="800100" y="537466"/>
            <a:ext cx="12344400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39"/>
              </a:lnSpc>
            </a:pPr>
            <a:r>
              <a:rPr lang="en-US" sz="6399" b="1" dirty="0">
                <a:solidFill>
                  <a:srgbClr val="00693E"/>
                </a:solidFill>
                <a:latin typeface="Dartmouth Ruzicka 1 Semi-Bold"/>
                <a:ea typeface="Dartmouth Ruzicka 1 Semi-Bold"/>
                <a:cs typeface="Dartmouth Ruzicka 1 Semi-Bold"/>
                <a:sym typeface="Dartmouth Ruzicka 1 Semi-Bold"/>
              </a:rPr>
              <a:t>Missing Grades Reports</a:t>
            </a:r>
          </a:p>
        </p:txBody>
      </p:sp>
    </p:spTree>
    <p:extLst>
      <p:ext uri="{BB962C8B-B14F-4D97-AF65-F5344CB8AC3E}">
        <p14:creationId xmlns:p14="http://schemas.microsoft.com/office/powerpoint/2010/main" val="285328891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D1F5F-DD00-A024-0A18-4A6F6345C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6AA7BF5-B107-C586-2C44-3A73CF0026C7}"/>
              </a:ext>
            </a:extLst>
          </p:cNvPr>
          <p:cNvGrpSpPr/>
          <p:nvPr/>
        </p:nvGrpSpPr>
        <p:grpSpPr>
          <a:xfrm>
            <a:off x="12687300" y="-419100"/>
            <a:ext cx="8229600" cy="8229600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AE01EB5-7D5E-F9CD-7DE4-B45C68C8D77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6909" r="-1690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>
            <a:extLst>
              <a:ext uri="{FF2B5EF4-FFF2-40B4-BE49-F238E27FC236}">
                <a16:creationId xmlns:a16="http://schemas.microsoft.com/office/drawing/2014/main" id="{422592E8-04CD-2B76-9E47-84E9FF77B6A0}"/>
              </a:ext>
            </a:extLst>
          </p:cNvPr>
          <p:cNvSpPr txBox="1"/>
          <p:nvPr/>
        </p:nvSpPr>
        <p:spPr>
          <a:xfrm>
            <a:off x="481012" y="3775551"/>
            <a:ext cx="11507442" cy="2966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Check the course number, course title, cross-listed courses, meeting time, distributives, and more in the Timetable Editor report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View the course title, distributives, world culture, and more in the Distributive and World Culture report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Check course meeting times and instructors in the Meeting Time report</a:t>
            </a: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666D68C-54CA-B2A5-1A65-AE9DF516CF27}"/>
              </a:ext>
            </a:extLst>
          </p:cNvPr>
          <p:cNvSpPr/>
          <p:nvPr/>
        </p:nvSpPr>
        <p:spPr>
          <a:xfrm>
            <a:off x="800100" y="8810625"/>
            <a:ext cx="714375" cy="731669"/>
          </a:xfrm>
          <a:custGeom>
            <a:avLst/>
            <a:gdLst/>
            <a:ahLst/>
            <a:cxnLst/>
            <a:rect l="l" t="t" r="r" b="b"/>
            <a:pathLst>
              <a:path w="714375" h="731669">
                <a:moveTo>
                  <a:pt x="0" y="0"/>
                </a:moveTo>
                <a:lnTo>
                  <a:pt x="714375" y="0"/>
                </a:lnTo>
                <a:lnTo>
                  <a:pt x="714375" y="731669"/>
                </a:lnTo>
                <a:lnTo>
                  <a:pt x="0" y="7316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D082B66-9BC4-3BDD-00DA-1EB424D4547C}"/>
              </a:ext>
            </a:extLst>
          </p:cNvPr>
          <p:cNvSpPr txBox="1"/>
          <p:nvPr/>
        </p:nvSpPr>
        <p:spPr>
          <a:xfrm>
            <a:off x="800100" y="537466"/>
            <a:ext cx="12344400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39"/>
              </a:lnSpc>
            </a:pPr>
            <a:r>
              <a:rPr lang="en-US" sz="6399" b="1" dirty="0">
                <a:solidFill>
                  <a:srgbClr val="00693E"/>
                </a:solidFill>
                <a:latin typeface="Dartmouth Ruzicka 1 Semi-Bold"/>
                <a:ea typeface="Dartmouth Ruzicka 1 Semi-Bold"/>
                <a:cs typeface="Dartmouth Ruzicka 1 Semi-Bold"/>
                <a:sym typeface="Dartmouth Ruzicka 1 Semi-Bold"/>
              </a:rPr>
              <a:t>Timetable Editor Reports</a:t>
            </a:r>
          </a:p>
        </p:txBody>
      </p:sp>
    </p:spTree>
    <p:extLst>
      <p:ext uri="{BB962C8B-B14F-4D97-AF65-F5344CB8AC3E}">
        <p14:creationId xmlns:p14="http://schemas.microsoft.com/office/powerpoint/2010/main" val="99087289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7CB62-A618-5D24-EB9B-FEEC4B7C4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9C701BFA-2731-9A7F-EFE1-30B051124090}"/>
              </a:ext>
            </a:extLst>
          </p:cNvPr>
          <p:cNvSpPr txBox="1"/>
          <p:nvPr/>
        </p:nvSpPr>
        <p:spPr>
          <a:xfrm>
            <a:off x="481012" y="2628900"/>
            <a:ext cx="13498378" cy="1466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Yes. Use the “Print” command under each report to print them individually – that command allows you to print the report as a PDF or in HTML format. Non-transcripts print with a single student’s record per page.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BA105AC-8E3B-6F43-928A-B8DE52AA3251}"/>
              </a:ext>
            </a:extLst>
          </p:cNvPr>
          <p:cNvSpPr/>
          <p:nvPr/>
        </p:nvSpPr>
        <p:spPr>
          <a:xfrm>
            <a:off x="800100" y="8810625"/>
            <a:ext cx="714375" cy="731669"/>
          </a:xfrm>
          <a:custGeom>
            <a:avLst/>
            <a:gdLst/>
            <a:ahLst/>
            <a:cxnLst/>
            <a:rect l="l" t="t" r="r" b="b"/>
            <a:pathLst>
              <a:path w="714375" h="731669">
                <a:moveTo>
                  <a:pt x="0" y="0"/>
                </a:moveTo>
                <a:lnTo>
                  <a:pt x="714375" y="0"/>
                </a:lnTo>
                <a:lnTo>
                  <a:pt x="714375" y="731669"/>
                </a:lnTo>
                <a:lnTo>
                  <a:pt x="0" y="7316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29B652DB-3CFD-2CC4-79BD-8BE25060B35F}"/>
              </a:ext>
            </a:extLst>
          </p:cNvPr>
          <p:cNvSpPr txBox="1"/>
          <p:nvPr/>
        </p:nvSpPr>
        <p:spPr>
          <a:xfrm>
            <a:off x="800100" y="664418"/>
            <a:ext cx="12344400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39"/>
              </a:lnSpc>
            </a:pPr>
            <a:r>
              <a:rPr lang="en-US" sz="6399" b="1" dirty="0">
                <a:solidFill>
                  <a:srgbClr val="00693E"/>
                </a:solidFill>
                <a:latin typeface="Dartmouth Ruzicka 1 Semi-Bold"/>
                <a:ea typeface="Dartmouth Ruzicka 1 Semi-Bold"/>
                <a:cs typeface="Dartmouth Ruzicka 1 Semi-Bold"/>
                <a:sym typeface="Dartmouth Ruzicka 1 Semi-Bold"/>
              </a:rPr>
              <a:t>Can I Print These Reports?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E58DCB64-7023-AD24-0A88-05863533C30A}"/>
              </a:ext>
            </a:extLst>
          </p:cNvPr>
          <p:cNvSpPr txBox="1"/>
          <p:nvPr/>
        </p:nvSpPr>
        <p:spPr>
          <a:xfrm>
            <a:off x="481012" y="6896100"/>
            <a:ext cx="13498378" cy="966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Yes. All reports are exportable to Excel, PDF, PowerPoint, HTML, or a selection of data formats. Use the “Export” command located under each report.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0079450F-947C-9500-C51B-209450FB9BD6}"/>
              </a:ext>
            </a:extLst>
          </p:cNvPr>
          <p:cNvSpPr txBox="1"/>
          <p:nvPr/>
        </p:nvSpPr>
        <p:spPr>
          <a:xfrm>
            <a:off x="800100" y="4931618"/>
            <a:ext cx="12344400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39"/>
              </a:lnSpc>
            </a:pPr>
            <a:r>
              <a:rPr lang="en-US" sz="6399" b="1" dirty="0">
                <a:solidFill>
                  <a:srgbClr val="00693E"/>
                </a:solidFill>
                <a:latin typeface="Dartmouth Ruzicka 1 Semi-Bold"/>
                <a:ea typeface="Dartmouth Ruzicka 1 Semi-Bold"/>
                <a:cs typeface="Dartmouth Ruzicka 1 Semi-Bold"/>
                <a:sym typeface="Dartmouth Ruzicka 1 Semi-Bold"/>
              </a:rPr>
              <a:t>Can I Export These Reports?</a:t>
            </a:r>
          </a:p>
        </p:txBody>
      </p:sp>
    </p:spTree>
    <p:extLst>
      <p:ext uri="{BB962C8B-B14F-4D97-AF65-F5344CB8AC3E}">
        <p14:creationId xmlns:p14="http://schemas.microsoft.com/office/powerpoint/2010/main" val="218486783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4A8FA-1385-C906-7F09-78424B966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7D65453F-937E-D8FE-CB87-582E0CD3C465}"/>
              </a:ext>
            </a:extLst>
          </p:cNvPr>
          <p:cNvSpPr txBox="1"/>
          <p:nvPr/>
        </p:nvSpPr>
        <p:spPr>
          <a:xfrm>
            <a:off x="481012" y="2933700"/>
            <a:ext cx="14225588" cy="13952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National 2 2" panose="020B0604020202020204" charset="0"/>
              </a:rPr>
              <a:t>Department/Program Reporting Dashboard Guide: </a:t>
            </a:r>
            <a:r>
              <a:rPr lang="en-US" sz="2800" dirty="0">
                <a:latin typeface="National 2 2" panose="020B0604020202020204" charset="0"/>
                <a:hlinkClick r:id="rId2"/>
              </a:rPr>
              <a:t>https://www.dartmouth.edu/reg/guides/department_program_reporting_dashboard.html</a:t>
            </a:r>
            <a:r>
              <a:rPr lang="en-US" sz="2800" dirty="0">
                <a:latin typeface="National 2 2" panose="020B0604020202020204" charset="0"/>
              </a:rPr>
              <a:t> 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National 2 2" panose="020B0604020202020204" charset="0"/>
              </a:rPr>
              <a:t>Email </a:t>
            </a:r>
            <a:r>
              <a:rPr lang="en-US" sz="2800" dirty="0">
                <a:latin typeface="National 2 2" panose="020B0604020202020204" charset="0"/>
                <a:hlinkClick r:id="rId3"/>
              </a:rPr>
              <a:t>Registrar@Dartmouth.edu</a:t>
            </a:r>
            <a:r>
              <a:rPr lang="en-US" sz="2800" dirty="0">
                <a:latin typeface="National 2 2" panose="020B0604020202020204" charset="0"/>
              </a:rPr>
              <a:t> with questions.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6E768E7-F210-7470-34B8-6C5E7B50A946}"/>
              </a:ext>
            </a:extLst>
          </p:cNvPr>
          <p:cNvSpPr/>
          <p:nvPr/>
        </p:nvSpPr>
        <p:spPr>
          <a:xfrm>
            <a:off x="800100" y="8810625"/>
            <a:ext cx="714375" cy="731669"/>
          </a:xfrm>
          <a:custGeom>
            <a:avLst/>
            <a:gdLst/>
            <a:ahLst/>
            <a:cxnLst/>
            <a:rect l="l" t="t" r="r" b="b"/>
            <a:pathLst>
              <a:path w="714375" h="731669">
                <a:moveTo>
                  <a:pt x="0" y="0"/>
                </a:moveTo>
                <a:lnTo>
                  <a:pt x="714375" y="0"/>
                </a:lnTo>
                <a:lnTo>
                  <a:pt x="714375" y="731669"/>
                </a:lnTo>
                <a:lnTo>
                  <a:pt x="0" y="7316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89021EA-CFDA-5DAF-0F4A-827E7C94F01E}"/>
              </a:ext>
            </a:extLst>
          </p:cNvPr>
          <p:cNvSpPr txBox="1"/>
          <p:nvPr/>
        </p:nvSpPr>
        <p:spPr>
          <a:xfrm>
            <a:off x="800100" y="537466"/>
            <a:ext cx="12344400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39"/>
              </a:lnSpc>
            </a:pPr>
            <a:r>
              <a:rPr lang="en-US" sz="6399" b="1" dirty="0">
                <a:solidFill>
                  <a:srgbClr val="00693E"/>
                </a:solidFill>
                <a:latin typeface="Dartmouth Ruzicka 1 Semi-Bold"/>
                <a:ea typeface="Dartmouth Ruzicka 1 Semi-Bold"/>
                <a:cs typeface="Dartmouth Ruzicka 1 Semi-Bold"/>
                <a:sym typeface="Dartmouth Ruzicka 1 Semi-Bold"/>
              </a:rPr>
              <a:t>Additional Resources</a:t>
            </a:r>
          </a:p>
        </p:txBody>
      </p:sp>
    </p:spTree>
    <p:extLst>
      <p:ext uri="{BB962C8B-B14F-4D97-AF65-F5344CB8AC3E}">
        <p14:creationId xmlns:p14="http://schemas.microsoft.com/office/powerpoint/2010/main" val="234603501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980443" cy="5514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80443" cy="551499"/>
            </a:xfrm>
            <a:custGeom>
              <a:avLst/>
              <a:gdLst/>
              <a:ahLst/>
              <a:cxnLst/>
              <a:rect l="l" t="t" r="r" b="b"/>
              <a:pathLst>
                <a:path w="980443" h="551499">
                  <a:moveTo>
                    <a:pt x="0" y="0"/>
                  </a:moveTo>
                  <a:lnTo>
                    <a:pt x="980443" y="0"/>
                  </a:lnTo>
                  <a:lnTo>
                    <a:pt x="980443" y="551499"/>
                  </a:lnTo>
                  <a:lnTo>
                    <a:pt x="0" y="551499"/>
                  </a:lnTo>
                  <a:close/>
                </a:path>
              </a:pathLst>
            </a:custGeom>
            <a:solidFill>
              <a:srgbClr val="00693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980443" cy="6276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4448810"/>
            <a:ext cx="16230600" cy="1484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40"/>
              </a:lnSpc>
            </a:pPr>
            <a:r>
              <a:rPr lang="en-US" sz="10400">
                <a:solidFill>
                  <a:srgbClr val="FFFFFF"/>
                </a:solidFill>
                <a:latin typeface="Dartmouth Ruzicka 2"/>
                <a:ea typeface="Dartmouth Ruzicka 2"/>
                <a:cs typeface="Dartmouth Ruzicka 2"/>
                <a:sym typeface="Dartmouth Ruzicka 2"/>
              </a:rPr>
              <a:t>Thank You</a:t>
            </a:r>
          </a:p>
        </p:txBody>
      </p:sp>
      <p:sp>
        <p:nvSpPr>
          <p:cNvPr id="6" name="Freeform 6"/>
          <p:cNvSpPr/>
          <p:nvPr/>
        </p:nvSpPr>
        <p:spPr>
          <a:xfrm>
            <a:off x="800100" y="8810625"/>
            <a:ext cx="714375" cy="731669"/>
          </a:xfrm>
          <a:custGeom>
            <a:avLst/>
            <a:gdLst/>
            <a:ahLst/>
            <a:cxnLst/>
            <a:rect l="l" t="t" r="r" b="b"/>
            <a:pathLst>
              <a:path w="714375" h="731669">
                <a:moveTo>
                  <a:pt x="0" y="0"/>
                </a:moveTo>
                <a:lnTo>
                  <a:pt x="714375" y="0"/>
                </a:lnTo>
                <a:lnTo>
                  <a:pt x="714375" y="731669"/>
                </a:lnTo>
                <a:lnTo>
                  <a:pt x="0" y="7316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E09836DF3A2044A6F6E3B1F8050B81" ma:contentTypeVersion="4" ma:contentTypeDescription="Create a new document." ma:contentTypeScope="" ma:versionID="c60243ae061aef5cfa2544aaccf237e4">
  <xsd:schema xmlns:xsd="http://www.w3.org/2001/XMLSchema" xmlns:xs="http://www.w3.org/2001/XMLSchema" xmlns:p="http://schemas.microsoft.com/office/2006/metadata/properties" xmlns:ns2="de5770f5-e8e0-49fb-a4e9-0453b222af8b" targetNamespace="http://schemas.microsoft.com/office/2006/metadata/properties" ma:root="true" ma:fieldsID="76b05b523ddd34d7d2664cb93b3169c4" ns2:_="">
    <xsd:import namespace="de5770f5-e8e0-49fb-a4e9-0453b222af8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5770f5-e8e0-49fb-a4e9-0453b222af8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ACD860E-2558-4F4A-95C7-A8F1745557CF}"/>
</file>

<file path=customXml/itemProps2.xml><?xml version="1.0" encoding="utf-8"?>
<ds:datastoreItem xmlns:ds="http://schemas.openxmlformats.org/officeDocument/2006/customXml" ds:itemID="{FEF0E296-8F12-44DA-AFF0-FC641AF3637C}"/>
</file>

<file path=customXml/itemProps3.xml><?xml version="1.0" encoding="utf-8"?>
<ds:datastoreItem xmlns:ds="http://schemas.openxmlformats.org/officeDocument/2006/customXml" ds:itemID="{9B615C8F-B5FD-4B9E-89EF-00C7D9051627}"/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923</Words>
  <Application>Microsoft Office PowerPoint</Application>
  <PresentationFormat>Custom</PresentationFormat>
  <Paragraphs>52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Dartmouth Ruzicka 1 Semi-Bold</vt:lpstr>
      <vt:lpstr>Dartmouth Ruzicka 2</vt:lpstr>
      <vt:lpstr>Arial</vt:lpstr>
      <vt:lpstr>National 2 2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Canva presentation 16x9</dc:title>
  <dc:creator>Michael D. Post</dc:creator>
  <cp:lastModifiedBy>Michael D. Post</cp:lastModifiedBy>
  <cp:revision>4</cp:revision>
  <dcterms:created xsi:type="dcterms:W3CDTF">2006-08-16T00:00:00Z</dcterms:created>
  <dcterms:modified xsi:type="dcterms:W3CDTF">2025-04-08T19:46:24Z</dcterms:modified>
  <dc:identifier>DAGQ8qwBn7A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0x01010031E09836DF3A2044A6F6E3B1F8050B81</vt:lpwstr>
  </property>
</Properties>
</file>