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9"/>
  </p:notesMasterIdLst>
  <p:sldIdLst>
    <p:sldId id="256" r:id="rId5"/>
    <p:sldId id="273" r:id="rId6"/>
    <p:sldId id="274" r:id="rId7"/>
    <p:sldId id="275" r:id="rId8"/>
    <p:sldId id="276" r:id="rId9"/>
    <p:sldId id="277" r:id="rId10"/>
    <p:sldId id="278" r:id="rId11"/>
    <p:sldId id="279" r:id="rId12"/>
    <p:sldId id="280" r:id="rId13"/>
    <p:sldId id="281" r:id="rId14"/>
    <p:sldId id="298" r:id="rId15"/>
    <p:sldId id="283" r:id="rId16"/>
    <p:sldId id="284" r:id="rId17"/>
    <p:sldId id="285" r:id="rId18"/>
    <p:sldId id="286" r:id="rId19"/>
    <p:sldId id="287" r:id="rId20"/>
    <p:sldId id="288" r:id="rId21"/>
    <p:sldId id="289" r:id="rId22"/>
    <p:sldId id="290" r:id="rId23"/>
    <p:sldId id="291" r:id="rId24"/>
    <p:sldId id="292" r:id="rId25"/>
    <p:sldId id="293" r:id="rId26"/>
    <p:sldId id="294" r:id="rId27"/>
    <p:sldId id="295" r:id="rId28"/>
  </p:sldIdLst>
  <p:sldSz cx="18288000" cy="10287000"/>
  <p:notesSz cx="6858000" cy="9144000"/>
  <p:embeddedFontLst>
    <p:embeddedFont>
      <p:font typeface="Dartmouth Ruzicka 1" panose="020B0604020202020204" charset="0"/>
      <p:regular r:id="rId30"/>
    </p:embeddedFont>
    <p:embeddedFont>
      <p:font typeface="Dartmouth Ruzicka 1 Semi-Bold" panose="020B0604020202020204" charset="0"/>
      <p:regular r:id="rId31"/>
    </p:embeddedFont>
    <p:embeddedFont>
      <p:font typeface="Dartmouth Ruzicka 2" panose="020B0604020202020204" charset="0"/>
      <p:regular r:id="rId32"/>
    </p:embeddedFont>
    <p:embeddedFont>
      <p:font typeface="National 2 2" panose="020B0604020202020204" charset="0"/>
      <p:regular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5CC5F6-843D-F456-E2A9-F02A05EC90A2}" v="43" dt="2025-10-08T15:18:56.481"/>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961" autoAdjust="0"/>
  </p:normalViewPr>
  <p:slideViewPr>
    <p:cSldViewPr snapToGrid="0">
      <p:cViewPr varScale="1">
        <p:scale>
          <a:sx n="59" d="100"/>
          <a:sy n="59" d="100"/>
        </p:scale>
        <p:origin x="978"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4.fntdata"/><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3.fntdata"/><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font" Target="fonts/font1.fntdata"/><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90DC4B-1B13-43A7-BE73-B924E00F4C49}" type="datetimeFigureOut">
              <a:rPr lang="en-US" smtClean="0"/>
              <a:t>10/9/2025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95702A-572A-4244-9AEC-D57CFD41366E}" type="slidenum">
              <a:rPr lang="en-US" smtClean="0"/>
              <a:t>‹#›</a:t>
            </a:fld>
            <a:endParaRPr lang="en-US"/>
          </a:p>
        </p:txBody>
      </p:sp>
    </p:spTree>
    <p:extLst>
      <p:ext uri="{BB962C8B-B14F-4D97-AF65-F5344CB8AC3E}">
        <p14:creationId xmlns:p14="http://schemas.microsoft.com/office/powerpoint/2010/main" val="1905518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6762B-1EDC-D21C-1957-F1A39AE8FB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74AA7B-6F87-7160-FFAF-6B51C35353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42E667-93F8-EEE6-C367-CE0824029C98}"/>
              </a:ext>
            </a:extLst>
          </p:cNvPr>
          <p:cNvSpPr>
            <a:spLocks noGrp="1"/>
          </p:cNvSpPr>
          <p:nvPr>
            <p:ph type="body" idx="1"/>
          </p:nvPr>
        </p:nvSpPr>
        <p:spPr/>
        <p:txBody>
          <a:bodyPr/>
          <a:lstStyle/>
          <a:p>
            <a:r>
              <a:rPr lang="en-US" dirty="0"/>
              <a:t>Furniture Types: can make multiple selections and click on an item to get more information; avoid selecting furniture types and room preferences that do not match the selected classroom, such as movable tables in an auditorium</a:t>
            </a:r>
          </a:p>
          <a:p>
            <a:r>
              <a:rPr lang="en-US" dirty="0"/>
              <a:t>Room Features: can make multiple selections; use the selection buttons to show preferences rather than the Course Features text box</a:t>
            </a:r>
          </a:p>
          <a:p>
            <a:r>
              <a:rPr lang="en-US" dirty="0"/>
              <a:t>Course Features: more specific requests or information to provide Registrar’s office, such as an unlisted room, higher/lower expected enrollment, shared space with another course</a:t>
            </a:r>
          </a:p>
          <a:p>
            <a:r>
              <a:rPr lang="en-US" dirty="0"/>
              <a:t>Faculty Considerations: accessibility needs or other faculty preferences; do not repeat information found in other areas</a:t>
            </a:r>
          </a:p>
          <a:p>
            <a:r>
              <a:rPr lang="en-US" dirty="0"/>
              <a:t>Rapid Refresh Link: review information on which classrooms are offline or going offline before selecting a room preference</a:t>
            </a:r>
          </a:p>
          <a:p>
            <a:r>
              <a:rPr lang="en-US" dirty="0"/>
              <a:t>Room Requests: select which rooms you’d prefer; you can pick another departments room, but the chance of getting the room is lower and should be discussed with that department before selecting it as an option</a:t>
            </a:r>
          </a:p>
          <a:p>
            <a:r>
              <a:rPr lang="en-US" dirty="0"/>
              <a:t>Information is no longer auto populated from previous terms; it must be filled out each time. The Registrar’s office is collecting data on how many people get their classroom choices to help improve the process</a:t>
            </a:r>
          </a:p>
        </p:txBody>
      </p:sp>
      <p:sp>
        <p:nvSpPr>
          <p:cNvPr id="4" name="Slide Number Placeholder 3">
            <a:extLst>
              <a:ext uri="{FF2B5EF4-FFF2-40B4-BE49-F238E27FC236}">
                <a16:creationId xmlns:a16="http://schemas.microsoft.com/office/drawing/2014/main" id="{B5021792-4479-0A96-52E5-1B1C2920DC71}"/>
              </a:ext>
            </a:extLst>
          </p:cNvPr>
          <p:cNvSpPr>
            <a:spLocks noGrp="1"/>
          </p:cNvSpPr>
          <p:nvPr>
            <p:ph type="sldNum" sz="quarter" idx="5"/>
          </p:nvPr>
        </p:nvSpPr>
        <p:spPr/>
        <p:txBody>
          <a:bodyPr/>
          <a:lstStyle/>
          <a:p>
            <a:fld id="{AA95702A-572A-4244-9AEC-D57CFD41366E}" type="slidenum">
              <a:rPr lang="en-US" smtClean="0"/>
              <a:t>11</a:t>
            </a:fld>
            <a:endParaRPr lang="en-US"/>
          </a:p>
        </p:txBody>
      </p:sp>
    </p:spTree>
    <p:extLst>
      <p:ext uri="{BB962C8B-B14F-4D97-AF65-F5344CB8AC3E}">
        <p14:creationId xmlns:p14="http://schemas.microsoft.com/office/powerpoint/2010/main" val="37191822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10/9/2025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svg"/></Relationships>
</file>

<file path=ppt/slides/_rels/slide1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5.svg"/><Relationship Id="rId7" Type="http://schemas.openxmlformats.org/officeDocument/2006/relationships/image" Target="../media/image35.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hyperlink" Target="https://www.dartmouth.edu/bannerstudent" TargetMode="External"/><Relationship Id="rId9"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hyperlink" Target="https://ira.dartmouth.edu/analytics/"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49.png"/></Relationships>
</file>

<file path=ppt/slides/_rels/slide22.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hyperlink" Target="https://www.dartmouth.edu/reg/" TargetMode="External"/><Relationship Id="rId3" Type="http://schemas.openxmlformats.org/officeDocument/2006/relationships/image" Target="../media/image7.svg"/><Relationship Id="rId7" Type="http://schemas.openxmlformats.org/officeDocument/2006/relationships/image" Target="../media/image11.svg"/><Relationship Id="rId12" Type="http://schemas.openxmlformats.org/officeDocument/2006/relationships/image" Target="../media/image5.sv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4.png"/><Relationship Id="rId5" Type="http://schemas.openxmlformats.org/officeDocument/2006/relationships/image" Target="../media/image9.svg"/><Relationship Id="rId10" Type="http://schemas.openxmlformats.org/officeDocument/2006/relationships/hyperlink" Target="mailto:registrar@dartmouth.edu" TargetMode="External"/><Relationship Id="rId4" Type="http://schemas.openxmlformats.org/officeDocument/2006/relationships/image" Target="../media/image8.png"/><Relationship Id="rId9" Type="http://schemas.openxmlformats.org/officeDocument/2006/relationships/hyperlink" Target="https://www.dartmouth.edu/reg/docs/administrator_guide.pdf"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hyperlink" Target="https://www.dartmouth.edu/bannerstudent" TargetMode="External"/><Relationship Id="rId4" Type="http://schemas.openxmlformats.org/officeDocument/2006/relationships/hyperlink" Target="http://timetable.dartmouth.edu/"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5.svg"/><Relationship Id="rId7"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22.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3258800" cy="10287000"/>
            <a:chOff x="0" y="0"/>
            <a:chExt cx="3492030" cy="2709333"/>
          </a:xfrm>
        </p:grpSpPr>
        <p:sp>
          <p:nvSpPr>
            <p:cNvPr id="3" name="Freeform 3"/>
            <p:cNvSpPr/>
            <p:nvPr/>
          </p:nvSpPr>
          <p:spPr>
            <a:xfrm>
              <a:off x="0" y="0"/>
              <a:ext cx="3492029" cy="2709333"/>
            </a:xfrm>
            <a:custGeom>
              <a:avLst/>
              <a:gdLst/>
              <a:ahLst/>
              <a:cxnLst/>
              <a:rect l="l" t="t" r="r" b="b"/>
              <a:pathLst>
                <a:path w="3492029" h="2709333">
                  <a:moveTo>
                    <a:pt x="0" y="0"/>
                  </a:moveTo>
                  <a:lnTo>
                    <a:pt x="3492029" y="0"/>
                  </a:lnTo>
                  <a:lnTo>
                    <a:pt x="3492029" y="2709333"/>
                  </a:lnTo>
                  <a:lnTo>
                    <a:pt x="0" y="2709333"/>
                  </a:lnTo>
                  <a:close/>
                </a:path>
              </a:pathLst>
            </a:custGeom>
            <a:solidFill>
              <a:srgbClr val="00693E"/>
            </a:solidFill>
          </p:spPr>
          <p:txBody>
            <a:bodyPr/>
            <a:lstStyle/>
            <a:p>
              <a:endParaRPr lang="en-US"/>
            </a:p>
          </p:txBody>
        </p:sp>
        <p:sp>
          <p:nvSpPr>
            <p:cNvPr id="4" name="TextBox 4"/>
            <p:cNvSpPr txBox="1"/>
            <p:nvPr/>
          </p:nvSpPr>
          <p:spPr>
            <a:xfrm>
              <a:off x="0" y="-76200"/>
              <a:ext cx="3492030" cy="278553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9600153" y="0"/>
            <a:ext cx="13716000" cy="10287000"/>
            <a:chOff x="0" y="0"/>
            <a:chExt cx="812800" cy="609600"/>
          </a:xfrm>
        </p:grpSpPr>
        <p:sp>
          <p:nvSpPr>
            <p:cNvPr id="6" name="Freeform 6"/>
            <p:cNvSpPr/>
            <p:nvPr/>
          </p:nvSpPr>
          <p:spPr>
            <a:xfrm>
              <a:off x="0" y="0"/>
              <a:ext cx="812800" cy="609600"/>
            </a:xfrm>
            <a:custGeom>
              <a:avLst/>
              <a:gdLst/>
              <a:ahLst/>
              <a:cxnLst/>
              <a:rect l="l" t="t" r="r" b="b"/>
              <a:pathLst>
                <a:path w="812800" h="609600">
                  <a:moveTo>
                    <a:pt x="203200" y="0"/>
                  </a:moveTo>
                  <a:lnTo>
                    <a:pt x="812800" y="0"/>
                  </a:lnTo>
                  <a:lnTo>
                    <a:pt x="609600" y="609600"/>
                  </a:lnTo>
                  <a:lnTo>
                    <a:pt x="0" y="609600"/>
                  </a:lnTo>
                  <a:lnTo>
                    <a:pt x="203200" y="0"/>
                  </a:lnTo>
                  <a:close/>
                </a:path>
              </a:pathLst>
            </a:custGeom>
            <a:solidFill>
              <a:srgbClr val="12312B"/>
            </a:solidFill>
          </p:spPr>
          <p:txBody>
            <a:bodyPr/>
            <a:lstStyle/>
            <a:p>
              <a:endParaRPr lang="en-US"/>
            </a:p>
          </p:txBody>
        </p:sp>
        <p:sp>
          <p:nvSpPr>
            <p:cNvPr id="7" name="TextBox 7"/>
            <p:cNvSpPr txBox="1"/>
            <p:nvPr/>
          </p:nvSpPr>
          <p:spPr>
            <a:xfrm>
              <a:off x="101600" y="-76200"/>
              <a:ext cx="609600" cy="6858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9144000" y="1028700"/>
            <a:ext cx="8229600" cy="8229600"/>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
              <a:stretch>
                <a:fillRect l="-16909" r="-16909"/>
              </a:stretch>
            </a:blipFill>
          </p:spPr>
          <p:txBody>
            <a:bodyPr/>
            <a:lstStyle/>
            <a:p>
              <a:endParaRPr lang="en-US"/>
            </a:p>
          </p:txBody>
        </p:sp>
      </p:grpSp>
      <p:sp>
        <p:nvSpPr>
          <p:cNvPr id="10" name="TextBox 10"/>
          <p:cNvSpPr txBox="1"/>
          <p:nvPr/>
        </p:nvSpPr>
        <p:spPr>
          <a:xfrm>
            <a:off x="800100" y="2034438"/>
            <a:ext cx="7654772" cy="2257028"/>
          </a:xfrm>
          <a:prstGeom prst="rect">
            <a:avLst/>
          </a:prstGeom>
        </p:spPr>
        <p:txBody>
          <a:bodyPr lIns="0" tIns="0" rIns="0" bIns="0" rtlCol="0" anchor="t">
            <a:spAutoFit/>
          </a:bodyPr>
          <a:lstStyle/>
          <a:p>
            <a:pPr algn="just">
              <a:lnSpc>
                <a:spcPts val="8800"/>
              </a:lnSpc>
            </a:pPr>
            <a:r>
              <a:rPr lang="en-US" sz="8000" b="1">
                <a:solidFill>
                  <a:srgbClr val="FFFFFF"/>
                </a:solidFill>
                <a:latin typeface="Dartmouth Ruzicka 1 Semi-Bold"/>
                <a:ea typeface="Dartmouth Ruzicka 1 Semi-Bold"/>
                <a:cs typeface="Dartmouth Ruzicka 1 Semi-Bold"/>
                <a:sym typeface="Dartmouth Ruzicka 1 Semi-Bold"/>
              </a:rPr>
              <a:t>Timetable Editor Application</a:t>
            </a:r>
          </a:p>
        </p:txBody>
      </p:sp>
      <p:sp>
        <p:nvSpPr>
          <p:cNvPr id="12" name="TextBox 12"/>
          <p:cNvSpPr txBox="1"/>
          <p:nvPr/>
        </p:nvSpPr>
        <p:spPr>
          <a:xfrm>
            <a:off x="800100" y="8731052"/>
            <a:ext cx="8343900" cy="1346522"/>
          </a:xfrm>
          <a:prstGeom prst="rect">
            <a:avLst/>
          </a:prstGeom>
        </p:spPr>
        <p:txBody>
          <a:bodyPr lIns="0" tIns="0" rIns="0" bIns="0" rtlCol="0" anchor="t">
            <a:spAutoFit/>
          </a:bodyPr>
          <a:lstStyle/>
          <a:p>
            <a:pPr algn="r">
              <a:lnSpc>
                <a:spcPts val="3520"/>
              </a:lnSpc>
            </a:pPr>
            <a:r>
              <a:rPr lang="en-US" sz="3200" b="1" dirty="0">
                <a:solidFill>
                  <a:srgbClr val="F7F7F7"/>
                </a:solidFill>
                <a:latin typeface="Dartmouth Ruzicka 1 Semi-Bold"/>
                <a:ea typeface="Dartmouth Ruzicka 1 Semi-Bold"/>
                <a:cs typeface="Dartmouth Ruzicka 1 Semi-Bold"/>
                <a:sym typeface="Dartmouth Ruzicka 1 Semi-Bold"/>
              </a:rPr>
              <a:t> Catherine Woodard</a:t>
            </a:r>
          </a:p>
          <a:p>
            <a:pPr algn="r">
              <a:lnSpc>
                <a:spcPts val="3520"/>
              </a:lnSpc>
            </a:pPr>
            <a:r>
              <a:rPr lang="en-US" sz="3200" b="1" dirty="0">
                <a:solidFill>
                  <a:srgbClr val="F7F7F7"/>
                </a:solidFill>
                <a:latin typeface="Dartmouth Ruzicka 1 Semi-Bold"/>
                <a:ea typeface="Dartmouth Ruzicka 1 Semi-Bold"/>
                <a:cs typeface="Dartmouth Ruzicka 1 Semi-Bold"/>
                <a:sym typeface="Dartmouth Ruzicka 1 Semi-Bold"/>
              </a:rPr>
              <a:t>Assistant Registrar for Curriculum, </a:t>
            </a:r>
            <a:br>
              <a:rPr lang="en-US" sz="3200" b="1" dirty="0">
                <a:solidFill>
                  <a:srgbClr val="F7F7F7"/>
                </a:solidFill>
                <a:latin typeface="Dartmouth Ruzicka 1 Semi-Bold"/>
                <a:ea typeface="Dartmouth Ruzicka 1 Semi-Bold"/>
                <a:cs typeface="Dartmouth Ruzicka 1 Semi-Bold"/>
                <a:sym typeface="Dartmouth Ruzicka 1 Semi-Bold"/>
              </a:rPr>
            </a:br>
            <a:r>
              <a:rPr lang="en-US" sz="3200" b="1" dirty="0">
                <a:solidFill>
                  <a:srgbClr val="F7F7F7"/>
                </a:solidFill>
                <a:latin typeface="Dartmouth Ruzicka 1 Semi-Bold"/>
                <a:ea typeface="Dartmouth Ruzicka 1 Semi-Bold"/>
                <a:cs typeface="Dartmouth Ruzicka 1 Semi-Bold"/>
                <a:sym typeface="Dartmouth Ruzicka 1 Semi-Bold"/>
              </a:rPr>
              <a:t>Course Management, and Operations</a:t>
            </a:r>
          </a:p>
        </p:txBody>
      </p:sp>
      <p:sp>
        <p:nvSpPr>
          <p:cNvPr id="13" name="Freeform 13"/>
          <p:cNvSpPr/>
          <p:nvPr/>
        </p:nvSpPr>
        <p:spPr>
          <a:xfrm>
            <a:off x="800100" y="8087593"/>
            <a:ext cx="1428750" cy="1463338"/>
          </a:xfrm>
          <a:custGeom>
            <a:avLst/>
            <a:gdLst/>
            <a:ahLst/>
            <a:cxnLst/>
            <a:rect l="l" t="t" r="r" b="b"/>
            <a:pathLst>
              <a:path w="1428750" h="1463338">
                <a:moveTo>
                  <a:pt x="0" y="0"/>
                </a:moveTo>
                <a:lnTo>
                  <a:pt x="1428750" y="0"/>
                </a:lnTo>
                <a:lnTo>
                  <a:pt x="1428750" y="1463338"/>
                </a:lnTo>
                <a:lnTo>
                  <a:pt x="0" y="146333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800100" y="8810625"/>
            <a:ext cx="714375" cy="731669"/>
          </a:xfrm>
          <a:custGeom>
            <a:avLst/>
            <a:gdLst/>
            <a:ahLst/>
            <a:cxnLst/>
            <a:rect l="l" t="t" r="r" b="b"/>
            <a:pathLst>
              <a:path w="714375" h="731669">
                <a:moveTo>
                  <a:pt x="0" y="0"/>
                </a:moveTo>
                <a:lnTo>
                  <a:pt x="714375" y="0"/>
                </a:lnTo>
                <a:lnTo>
                  <a:pt x="714375" y="731669"/>
                </a:lnTo>
                <a:lnTo>
                  <a:pt x="0" y="73166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p:cNvSpPr txBox="1"/>
          <p:nvPr/>
        </p:nvSpPr>
        <p:spPr>
          <a:xfrm>
            <a:off x="800100" y="537466"/>
            <a:ext cx="12344400" cy="897682"/>
          </a:xfrm>
          <a:prstGeom prst="rect">
            <a:avLst/>
          </a:prstGeom>
        </p:spPr>
        <p:txBody>
          <a:bodyPr lIns="0" tIns="0" rIns="0" bIns="0" rtlCol="0" anchor="t">
            <a:spAutoFit/>
          </a:bodyPr>
          <a:lstStyle/>
          <a:p>
            <a:pPr algn="l">
              <a:lnSpc>
                <a:spcPts val="7039"/>
              </a:lnSpc>
            </a:pPr>
            <a:r>
              <a:rPr lang="en-US" sz="6399" b="1">
                <a:solidFill>
                  <a:srgbClr val="00693E"/>
                </a:solidFill>
                <a:latin typeface="Dartmouth Ruzicka 1 Semi-Bold"/>
                <a:ea typeface="Dartmouth Ruzicka 1 Semi-Bold"/>
                <a:cs typeface="Dartmouth Ruzicka 1 Semi-Bold"/>
                <a:sym typeface="Dartmouth Ruzicka 1 Semi-Bold"/>
              </a:rPr>
              <a:t>Additional Fields</a:t>
            </a:r>
          </a:p>
        </p:txBody>
      </p:sp>
      <p:pic>
        <p:nvPicPr>
          <p:cNvPr id="6" name="Content Placeholder 7" descr="A screenshot of a social media post&#10;&#10;Description automatically generated">
            <a:extLst>
              <a:ext uri="{FF2B5EF4-FFF2-40B4-BE49-F238E27FC236}">
                <a16:creationId xmlns:a16="http://schemas.microsoft.com/office/drawing/2014/main" id="{0BFED60A-6633-E982-3807-C9D54857EB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67000" y="5591997"/>
            <a:ext cx="5615144" cy="4082438"/>
          </a:xfrm>
          <a:prstGeom prst="rect">
            <a:avLst/>
          </a:prstGeom>
        </p:spPr>
      </p:pic>
      <p:sp>
        <p:nvSpPr>
          <p:cNvPr id="7" name="Text Placeholder 2">
            <a:extLst>
              <a:ext uri="{FF2B5EF4-FFF2-40B4-BE49-F238E27FC236}">
                <a16:creationId xmlns:a16="http://schemas.microsoft.com/office/drawing/2014/main" id="{55A1B410-033C-2855-7DBD-C8BDFE196F6F}"/>
              </a:ext>
            </a:extLst>
          </p:cNvPr>
          <p:cNvSpPr txBox="1">
            <a:spLocks/>
          </p:cNvSpPr>
          <p:nvPr/>
        </p:nvSpPr>
        <p:spPr>
          <a:xfrm>
            <a:off x="914400" y="1934432"/>
            <a:ext cx="5379720" cy="73628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3600">
                <a:latin typeface="Dartmouth Ruzicka 1" panose="020B0604020202020204" charset="0"/>
              </a:rPr>
              <a:t>Median Grade Information</a:t>
            </a:r>
          </a:p>
        </p:txBody>
      </p:sp>
      <p:sp>
        <p:nvSpPr>
          <p:cNvPr id="8" name="Text Placeholder 4">
            <a:extLst>
              <a:ext uri="{FF2B5EF4-FFF2-40B4-BE49-F238E27FC236}">
                <a16:creationId xmlns:a16="http://schemas.microsoft.com/office/drawing/2014/main" id="{FF015C7A-0491-E286-BC65-2DFC01CCB794}"/>
              </a:ext>
            </a:extLst>
          </p:cNvPr>
          <p:cNvSpPr txBox="1">
            <a:spLocks/>
          </p:cNvSpPr>
          <p:nvPr/>
        </p:nvSpPr>
        <p:spPr>
          <a:xfrm>
            <a:off x="10241280" y="1934432"/>
            <a:ext cx="5379720" cy="73628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3600">
                <a:latin typeface="Dartmouth Ruzicka 1" panose="020B0604020202020204" charset="0"/>
              </a:rPr>
              <a:t>Course</a:t>
            </a:r>
            <a:r>
              <a:rPr lang="en-US">
                <a:latin typeface="Dartmouth Ruzicka 1" panose="020B0604020202020204" charset="0"/>
              </a:rPr>
              <a:t> Attributes/Cross-List</a:t>
            </a:r>
          </a:p>
        </p:txBody>
      </p:sp>
      <p:sp>
        <p:nvSpPr>
          <p:cNvPr id="9" name="Content Placeholder 5">
            <a:extLst>
              <a:ext uri="{FF2B5EF4-FFF2-40B4-BE49-F238E27FC236}">
                <a16:creationId xmlns:a16="http://schemas.microsoft.com/office/drawing/2014/main" id="{D026C8C2-CEA4-DD83-EEA8-31C642A18996}"/>
              </a:ext>
            </a:extLst>
          </p:cNvPr>
          <p:cNvSpPr txBox="1">
            <a:spLocks/>
          </p:cNvSpPr>
          <p:nvPr/>
        </p:nvSpPr>
        <p:spPr>
          <a:xfrm>
            <a:off x="10241280" y="2730972"/>
            <a:ext cx="7589520" cy="33782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200">
                <a:latin typeface="National 2 2" panose="020B0604020202020204" charset="0"/>
              </a:rPr>
              <a:t>Review the distributive/world culture assignments for the course, as well as the cross-listing information if there is any. No edits are possible here for cross-listed courses – those are made at each individual section level. To ensure this information is accurately reflected in reporting, this tab should be viewed at least once every term when setting up your timetable each term for every course.</a:t>
            </a:r>
          </a:p>
        </p:txBody>
      </p:sp>
      <p:sp>
        <p:nvSpPr>
          <p:cNvPr id="10" name="Rectangle 9">
            <a:extLst>
              <a:ext uri="{FF2B5EF4-FFF2-40B4-BE49-F238E27FC236}">
                <a16:creationId xmlns:a16="http://schemas.microsoft.com/office/drawing/2014/main" id="{0F3F67A4-D0FA-96FB-B037-F5A60F158BBC}"/>
              </a:ext>
            </a:extLst>
          </p:cNvPr>
          <p:cNvSpPr/>
          <p:nvPr/>
        </p:nvSpPr>
        <p:spPr>
          <a:xfrm>
            <a:off x="914400" y="2730972"/>
            <a:ext cx="7367744" cy="2800767"/>
          </a:xfrm>
          <a:prstGeom prst="rect">
            <a:avLst/>
          </a:prstGeom>
        </p:spPr>
        <p:txBody>
          <a:bodyPr wrap="square">
            <a:spAutoFit/>
          </a:bodyPr>
          <a:lstStyle/>
          <a:p>
            <a:r>
              <a:rPr lang="en-US" sz="2200">
                <a:latin typeface="National 2 2" panose="020B0604020202020204" charset="0"/>
              </a:rPr>
              <a:t>Use this tab to select any custom median grade pooling requirements your course(s) may have.</a:t>
            </a:r>
            <a:r>
              <a:rPr lang="en-US" sz="2200" i="1">
                <a:latin typeface="National 2 2" panose="020B0604020202020204" charset="0"/>
              </a:rPr>
              <a:t> </a:t>
            </a:r>
            <a:r>
              <a:rPr lang="en-US" sz="2200" b="1" i="1">
                <a:latin typeface="National 2 2" panose="020B0604020202020204" charset="0"/>
              </a:rPr>
              <a:t> NOTE:</a:t>
            </a:r>
            <a:r>
              <a:rPr lang="en-US" sz="2200" i="1">
                <a:latin typeface="National 2 2" panose="020B0604020202020204" charset="0"/>
              </a:rPr>
              <a:t> All cross-listed courses are automatically pooled; ECON courses are pooled by course and instructor; MATH courses are pooled by course number.</a:t>
            </a:r>
            <a:r>
              <a:rPr lang="en-US" sz="2200">
                <a:latin typeface="National 2 2" panose="020B0604020202020204" charset="0"/>
              </a:rPr>
              <a:t> This tab is optional – please make a selection here ONLY if your Department/Program requires a specific median grade pooling (for example, PHYS 14 sections 1 and 2).</a:t>
            </a:r>
          </a:p>
        </p:txBody>
      </p:sp>
      <p:pic>
        <p:nvPicPr>
          <p:cNvPr id="11" name="Picture 10" descr="A screenshot of a cell phone&#10;&#10;Description automatically generated">
            <a:extLst>
              <a:ext uri="{FF2B5EF4-FFF2-40B4-BE49-F238E27FC236}">
                <a16:creationId xmlns:a16="http://schemas.microsoft.com/office/drawing/2014/main" id="{9FA5D37C-8D05-5D8A-CA0A-7F023B4C51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41280" y="5592566"/>
            <a:ext cx="6949454" cy="3712994"/>
          </a:xfrm>
          <a:prstGeom prst="rect">
            <a:avLst/>
          </a:prstGeom>
        </p:spPr>
      </p:pic>
    </p:spTree>
    <p:extLst>
      <p:ext uri="{BB962C8B-B14F-4D97-AF65-F5344CB8AC3E}">
        <p14:creationId xmlns:p14="http://schemas.microsoft.com/office/powerpoint/2010/main" val="4096398436"/>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0D91E6-7491-6019-A90E-8E9944453A37}"/>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4047CF0A-B048-5D3C-8D9F-69222BBEFF86}"/>
              </a:ext>
            </a:extLst>
          </p:cNvPr>
          <p:cNvSpPr/>
          <p:nvPr/>
        </p:nvSpPr>
        <p:spPr>
          <a:xfrm>
            <a:off x="800100" y="8933089"/>
            <a:ext cx="714375" cy="731669"/>
          </a:xfrm>
          <a:custGeom>
            <a:avLst/>
            <a:gdLst/>
            <a:ahLst/>
            <a:cxnLst/>
            <a:rect l="l" t="t" r="r" b="b"/>
            <a:pathLst>
              <a:path w="714375" h="731669">
                <a:moveTo>
                  <a:pt x="0" y="0"/>
                </a:moveTo>
                <a:lnTo>
                  <a:pt x="714375" y="0"/>
                </a:lnTo>
                <a:lnTo>
                  <a:pt x="714375" y="731669"/>
                </a:lnTo>
                <a:lnTo>
                  <a:pt x="0" y="73166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TextBox 4">
            <a:extLst>
              <a:ext uri="{FF2B5EF4-FFF2-40B4-BE49-F238E27FC236}">
                <a16:creationId xmlns:a16="http://schemas.microsoft.com/office/drawing/2014/main" id="{2B4A6C26-0447-2834-4053-6752D214B5DB}"/>
              </a:ext>
            </a:extLst>
          </p:cNvPr>
          <p:cNvSpPr txBox="1"/>
          <p:nvPr/>
        </p:nvSpPr>
        <p:spPr>
          <a:xfrm>
            <a:off x="800100" y="537466"/>
            <a:ext cx="12344400" cy="897682"/>
          </a:xfrm>
          <a:prstGeom prst="rect">
            <a:avLst/>
          </a:prstGeom>
        </p:spPr>
        <p:txBody>
          <a:bodyPr lIns="0" tIns="0" rIns="0" bIns="0" rtlCol="0" anchor="t">
            <a:spAutoFit/>
          </a:bodyPr>
          <a:lstStyle/>
          <a:p>
            <a:pPr algn="l">
              <a:lnSpc>
                <a:spcPts val="7039"/>
              </a:lnSpc>
            </a:pPr>
            <a:r>
              <a:rPr lang="en-US" sz="6399" b="1" dirty="0">
                <a:solidFill>
                  <a:srgbClr val="00693E"/>
                </a:solidFill>
                <a:latin typeface="Dartmouth Ruzicka 1 Semi-Bold"/>
                <a:ea typeface="Dartmouth Ruzicka 1 Semi-Bold"/>
                <a:cs typeface="Dartmouth Ruzicka 1 Semi-Bold"/>
                <a:sym typeface="Dartmouth Ruzicka 1 Semi-Bold"/>
              </a:rPr>
              <a:t>Additional Fields</a:t>
            </a:r>
          </a:p>
        </p:txBody>
      </p:sp>
      <p:sp>
        <p:nvSpPr>
          <p:cNvPr id="6" name="Text Placeholder 2">
            <a:extLst>
              <a:ext uri="{FF2B5EF4-FFF2-40B4-BE49-F238E27FC236}">
                <a16:creationId xmlns:a16="http://schemas.microsoft.com/office/drawing/2014/main" id="{FFADD0E4-FDE5-867F-70BC-2FCD0489E12B}"/>
              </a:ext>
            </a:extLst>
          </p:cNvPr>
          <p:cNvSpPr txBox="1">
            <a:spLocks/>
          </p:cNvSpPr>
          <p:nvPr/>
        </p:nvSpPr>
        <p:spPr>
          <a:xfrm>
            <a:off x="1150992" y="1389139"/>
            <a:ext cx="4937760" cy="73628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t>Room/</a:t>
            </a:r>
            <a:r>
              <a:rPr lang="en-US">
                <a:latin typeface="National 2 2" panose="020B0604020202020204" charset="0"/>
              </a:rPr>
              <a:t>Scheduling</a:t>
            </a:r>
          </a:p>
        </p:txBody>
      </p:sp>
      <p:grpSp>
        <p:nvGrpSpPr>
          <p:cNvPr id="5" name="Group 6">
            <a:extLst>
              <a:ext uri="{FF2B5EF4-FFF2-40B4-BE49-F238E27FC236}">
                <a16:creationId xmlns:a16="http://schemas.microsoft.com/office/drawing/2014/main" id="{78669CAA-3411-7948-68EE-500ED2E69CA8}"/>
              </a:ext>
            </a:extLst>
          </p:cNvPr>
          <p:cNvGrpSpPr>
            <a:grpSpLocks noChangeAspect="1"/>
          </p:cNvGrpSpPr>
          <p:nvPr/>
        </p:nvGrpSpPr>
        <p:grpSpPr>
          <a:xfrm>
            <a:off x="7627421" y="0"/>
            <a:ext cx="10355721" cy="8103612"/>
            <a:chOff x="0" y="0"/>
            <a:chExt cx="13807628" cy="10804816"/>
          </a:xfrm>
        </p:grpSpPr>
        <p:sp>
          <p:nvSpPr>
            <p:cNvPr id="7" name="Freeform 7" descr="A screenshot of a computer  AI-generated content may be incorrect.">
              <a:extLst>
                <a:ext uri="{FF2B5EF4-FFF2-40B4-BE49-F238E27FC236}">
                  <a16:creationId xmlns:a16="http://schemas.microsoft.com/office/drawing/2014/main" id="{6EF0891B-F169-FAAF-7461-9D65F30D78CF}"/>
                </a:ext>
              </a:extLst>
            </p:cNvPr>
            <p:cNvSpPr/>
            <p:nvPr/>
          </p:nvSpPr>
          <p:spPr>
            <a:xfrm>
              <a:off x="0" y="0"/>
              <a:ext cx="13807567" cy="10804779"/>
            </a:xfrm>
            <a:custGeom>
              <a:avLst/>
              <a:gdLst/>
              <a:ahLst/>
              <a:cxnLst/>
              <a:rect l="l" t="t" r="r" b="b"/>
              <a:pathLst>
                <a:path w="13807567" h="10804779">
                  <a:moveTo>
                    <a:pt x="0" y="0"/>
                  </a:moveTo>
                  <a:lnTo>
                    <a:pt x="13807567" y="0"/>
                  </a:lnTo>
                  <a:lnTo>
                    <a:pt x="13807567" y="10804779"/>
                  </a:lnTo>
                  <a:lnTo>
                    <a:pt x="0" y="10804779"/>
                  </a:lnTo>
                  <a:lnTo>
                    <a:pt x="0" y="0"/>
                  </a:lnTo>
                  <a:close/>
                </a:path>
              </a:pathLst>
            </a:custGeom>
            <a:blipFill>
              <a:blip r:embed="rId5"/>
              <a:stretch>
                <a:fillRect t="-190" r="-11310"/>
              </a:stretch>
            </a:blipFill>
          </p:spPr>
          <p:txBody>
            <a:bodyPr/>
            <a:lstStyle/>
            <a:p>
              <a:endParaRPr lang="en-US"/>
            </a:p>
          </p:txBody>
        </p:sp>
      </p:grpSp>
      <p:grpSp>
        <p:nvGrpSpPr>
          <p:cNvPr id="8" name="Group 14">
            <a:extLst>
              <a:ext uri="{FF2B5EF4-FFF2-40B4-BE49-F238E27FC236}">
                <a16:creationId xmlns:a16="http://schemas.microsoft.com/office/drawing/2014/main" id="{1AFEE51B-2A8D-2E8F-CA4B-4EF6D6F91F3D}"/>
              </a:ext>
            </a:extLst>
          </p:cNvPr>
          <p:cNvGrpSpPr/>
          <p:nvPr/>
        </p:nvGrpSpPr>
        <p:grpSpPr>
          <a:xfrm>
            <a:off x="15443226" y="7160262"/>
            <a:ext cx="2418617" cy="2772509"/>
            <a:chOff x="0" y="0"/>
            <a:chExt cx="637002" cy="730208"/>
          </a:xfrm>
        </p:grpSpPr>
        <p:sp>
          <p:nvSpPr>
            <p:cNvPr id="9" name="Freeform 15">
              <a:extLst>
                <a:ext uri="{FF2B5EF4-FFF2-40B4-BE49-F238E27FC236}">
                  <a16:creationId xmlns:a16="http://schemas.microsoft.com/office/drawing/2014/main" id="{3516BCA2-1727-AA21-29A7-C974151251CD}"/>
                </a:ext>
              </a:extLst>
            </p:cNvPr>
            <p:cNvSpPr/>
            <p:nvPr/>
          </p:nvSpPr>
          <p:spPr>
            <a:xfrm>
              <a:off x="0" y="0"/>
              <a:ext cx="637002" cy="730208"/>
            </a:xfrm>
            <a:custGeom>
              <a:avLst/>
              <a:gdLst/>
              <a:ahLst/>
              <a:cxnLst/>
              <a:rect l="l" t="t" r="r" b="b"/>
              <a:pathLst>
                <a:path w="637002" h="730208">
                  <a:moveTo>
                    <a:pt x="0" y="0"/>
                  </a:moveTo>
                  <a:lnTo>
                    <a:pt x="637002" y="0"/>
                  </a:lnTo>
                  <a:lnTo>
                    <a:pt x="637002" y="730208"/>
                  </a:lnTo>
                  <a:lnTo>
                    <a:pt x="0" y="730208"/>
                  </a:lnTo>
                  <a:close/>
                </a:path>
              </a:pathLst>
            </a:custGeom>
            <a:solidFill>
              <a:srgbClr val="000000">
                <a:alpha val="0"/>
              </a:srgbClr>
            </a:solidFill>
            <a:ln w="38100" cap="sq">
              <a:solidFill>
                <a:srgbClr val="005800"/>
              </a:solidFill>
              <a:prstDash val="solid"/>
              <a:miter/>
            </a:ln>
          </p:spPr>
          <p:txBody>
            <a:bodyPr/>
            <a:lstStyle/>
            <a:p>
              <a:endParaRPr lang="en-US"/>
            </a:p>
          </p:txBody>
        </p:sp>
        <p:sp>
          <p:nvSpPr>
            <p:cNvPr id="10" name="TextBox 16">
              <a:extLst>
                <a:ext uri="{FF2B5EF4-FFF2-40B4-BE49-F238E27FC236}">
                  <a16:creationId xmlns:a16="http://schemas.microsoft.com/office/drawing/2014/main" id="{668BD337-144F-17C1-E74C-E32F3203B5C6}"/>
                </a:ext>
              </a:extLst>
            </p:cNvPr>
            <p:cNvSpPr txBox="1"/>
            <p:nvPr/>
          </p:nvSpPr>
          <p:spPr>
            <a:xfrm>
              <a:off x="0" y="-19050"/>
              <a:ext cx="637002" cy="749258"/>
            </a:xfrm>
            <a:prstGeom prst="rect">
              <a:avLst/>
            </a:prstGeom>
          </p:spPr>
          <p:txBody>
            <a:bodyPr lIns="50800" tIns="50800" rIns="50800" bIns="50800" rtlCol="0" anchor="ctr"/>
            <a:lstStyle/>
            <a:p>
              <a:pPr algn="ctr">
                <a:lnSpc>
                  <a:spcPts val="1944"/>
                </a:lnSpc>
              </a:pPr>
              <a:endParaRPr/>
            </a:p>
          </p:txBody>
        </p:sp>
      </p:grpSp>
      <p:grpSp>
        <p:nvGrpSpPr>
          <p:cNvPr id="13" name="Group 11">
            <a:extLst>
              <a:ext uri="{FF2B5EF4-FFF2-40B4-BE49-F238E27FC236}">
                <a16:creationId xmlns:a16="http://schemas.microsoft.com/office/drawing/2014/main" id="{7F318FD9-8634-877E-76CC-3ACDD3168577}"/>
              </a:ext>
            </a:extLst>
          </p:cNvPr>
          <p:cNvGrpSpPr>
            <a:grpSpLocks noChangeAspect="1"/>
          </p:cNvGrpSpPr>
          <p:nvPr/>
        </p:nvGrpSpPr>
        <p:grpSpPr>
          <a:xfrm>
            <a:off x="15443225" y="7153763"/>
            <a:ext cx="2418617" cy="2772508"/>
            <a:chOff x="0" y="0"/>
            <a:chExt cx="3224822" cy="3696678"/>
          </a:xfrm>
        </p:grpSpPr>
        <p:sp>
          <p:nvSpPr>
            <p:cNvPr id="14" name="Freeform 12" descr="A screenshot of a computer  AI-generated content may be incorrect.">
              <a:extLst>
                <a:ext uri="{FF2B5EF4-FFF2-40B4-BE49-F238E27FC236}">
                  <a16:creationId xmlns:a16="http://schemas.microsoft.com/office/drawing/2014/main" id="{D7C79383-F78E-5BCD-A4A1-69B427B6E9B2}"/>
                </a:ext>
              </a:extLst>
            </p:cNvPr>
            <p:cNvSpPr/>
            <p:nvPr/>
          </p:nvSpPr>
          <p:spPr>
            <a:xfrm>
              <a:off x="0" y="0"/>
              <a:ext cx="3224784" cy="3696716"/>
            </a:xfrm>
            <a:custGeom>
              <a:avLst/>
              <a:gdLst/>
              <a:ahLst/>
              <a:cxnLst/>
              <a:rect l="l" t="t" r="r" b="b"/>
              <a:pathLst>
                <a:path w="3224784" h="3696716">
                  <a:moveTo>
                    <a:pt x="0" y="0"/>
                  </a:moveTo>
                  <a:lnTo>
                    <a:pt x="3224784" y="0"/>
                  </a:lnTo>
                  <a:lnTo>
                    <a:pt x="3224784" y="3696716"/>
                  </a:lnTo>
                  <a:lnTo>
                    <a:pt x="0" y="3696716"/>
                  </a:lnTo>
                  <a:lnTo>
                    <a:pt x="0" y="0"/>
                  </a:lnTo>
                  <a:close/>
                </a:path>
              </a:pathLst>
            </a:custGeom>
            <a:blipFill>
              <a:blip r:embed="rId6"/>
              <a:stretch>
                <a:fillRect l="-1009" r="-1010" b="1"/>
              </a:stretch>
            </a:blipFill>
          </p:spPr>
          <p:txBody>
            <a:bodyPr/>
            <a:lstStyle/>
            <a:p>
              <a:endParaRPr lang="en-US"/>
            </a:p>
          </p:txBody>
        </p:sp>
      </p:grpSp>
      <p:sp>
        <p:nvSpPr>
          <p:cNvPr id="15" name="AutoShape 13">
            <a:extLst>
              <a:ext uri="{FF2B5EF4-FFF2-40B4-BE49-F238E27FC236}">
                <a16:creationId xmlns:a16="http://schemas.microsoft.com/office/drawing/2014/main" id="{8B87EA70-C6B4-6B1B-CE69-78A9A165C72E}"/>
              </a:ext>
            </a:extLst>
          </p:cNvPr>
          <p:cNvSpPr/>
          <p:nvPr/>
        </p:nvSpPr>
        <p:spPr>
          <a:xfrm>
            <a:off x="12040504" y="7316003"/>
            <a:ext cx="3402721" cy="0"/>
          </a:xfrm>
          <a:prstGeom prst="line">
            <a:avLst/>
          </a:prstGeom>
          <a:ln w="38100" cap="rnd">
            <a:solidFill>
              <a:srgbClr val="005800"/>
            </a:solidFill>
            <a:prstDash val="solid"/>
            <a:headEnd type="none" w="sm" len="sm"/>
            <a:tailEnd type="triangle" w="lg" len="med"/>
          </a:ln>
        </p:spPr>
        <p:txBody>
          <a:bodyPr/>
          <a:lstStyle/>
          <a:p>
            <a:endParaRPr lang="en-US"/>
          </a:p>
        </p:txBody>
      </p:sp>
      <p:sp>
        <p:nvSpPr>
          <p:cNvPr id="16" name="TextBox 15">
            <a:extLst>
              <a:ext uri="{FF2B5EF4-FFF2-40B4-BE49-F238E27FC236}">
                <a16:creationId xmlns:a16="http://schemas.microsoft.com/office/drawing/2014/main" id="{90815BC4-D96A-FFCE-0EA9-E1D76016F73D}"/>
              </a:ext>
            </a:extLst>
          </p:cNvPr>
          <p:cNvSpPr txBox="1"/>
          <p:nvPr/>
        </p:nvSpPr>
        <p:spPr>
          <a:xfrm>
            <a:off x="126015" y="2286821"/>
            <a:ext cx="7709448" cy="6514604"/>
          </a:xfrm>
          <a:prstGeom prst="rect">
            <a:avLst/>
          </a:prstGeom>
          <a:noFill/>
        </p:spPr>
        <p:txBody>
          <a:bodyPr wrap="square" rtlCol="0">
            <a:spAutoFit/>
          </a:bodyPr>
          <a:lstStyle/>
          <a:p>
            <a:pPr algn="ctr"/>
            <a:r>
              <a:rPr lang="en-US" sz="2800" b="1" u="sng" dirty="0">
                <a:latin typeface="National 2 2" panose="020B0604020202020204" charset="0"/>
              </a:rPr>
              <a:t>Furniture Types</a:t>
            </a:r>
          </a:p>
          <a:p>
            <a:pPr marL="285750" indent="-285750">
              <a:buFont typeface="Arial" panose="020B0604020202020204" pitchFamily="34" charset="0"/>
              <a:buChar char="•"/>
            </a:pPr>
            <a:r>
              <a:rPr lang="en-US" sz="2400" dirty="0">
                <a:latin typeface="National 2 2" panose="020B0604020202020204" charset="0"/>
              </a:rPr>
              <a:t>Select all types of requested furniture – view link for details</a:t>
            </a:r>
          </a:p>
          <a:p>
            <a:pPr algn="ctr">
              <a:spcBef>
                <a:spcPts val="200"/>
              </a:spcBef>
              <a:spcAft>
                <a:spcPts val="200"/>
              </a:spcAft>
            </a:pPr>
            <a:r>
              <a:rPr lang="en-US" sz="2800" b="1" u="sng" dirty="0">
                <a:latin typeface="National 2 2" panose="020B0604020202020204" charset="0"/>
              </a:rPr>
              <a:t>Room Features</a:t>
            </a:r>
          </a:p>
          <a:p>
            <a:pPr marL="285750" indent="-285750">
              <a:buFont typeface="Arial" panose="020B0604020202020204" pitchFamily="34" charset="0"/>
              <a:buChar char="•"/>
            </a:pPr>
            <a:r>
              <a:rPr lang="en-US" sz="2400" dirty="0">
                <a:latin typeface="National 2 2" panose="020B0604020202020204" charset="0"/>
              </a:rPr>
              <a:t>Select tech and physical feature requests</a:t>
            </a:r>
          </a:p>
          <a:p>
            <a:pPr algn="ctr">
              <a:spcBef>
                <a:spcPts val="200"/>
              </a:spcBef>
              <a:spcAft>
                <a:spcPts val="200"/>
              </a:spcAft>
            </a:pPr>
            <a:r>
              <a:rPr lang="en-US" sz="2800" b="1" u="sng" dirty="0">
                <a:latin typeface="National 2 2" panose="020B0604020202020204" charset="0"/>
              </a:rPr>
              <a:t>Course Features</a:t>
            </a:r>
          </a:p>
          <a:p>
            <a:pPr marL="285750" indent="-285750">
              <a:buFont typeface="Arial" panose="020B0604020202020204" pitchFamily="34" charset="0"/>
              <a:buChar char="•"/>
            </a:pPr>
            <a:r>
              <a:rPr lang="en-US" sz="2400" dirty="0">
                <a:latin typeface="National 2 2" panose="020B0604020202020204" charset="0"/>
              </a:rPr>
              <a:t>Share info pertinent to scheduling including expected enrollment, sharing space, extra room requests, etc.</a:t>
            </a:r>
          </a:p>
          <a:p>
            <a:pPr algn="ctr">
              <a:spcBef>
                <a:spcPts val="200"/>
              </a:spcBef>
              <a:spcAft>
                <a:spcPts val="200"/>
              </a:spcAft>
            </a:pPr>
            <a:r>
              <a:rPr lang="en-US" sz="2800" b="1" u="sng" dirty="0">
                <a:latin typeface="National 2 2" panose="020B0604020202020204" charset="0"/>
              </a:rPr>
              <a:t>Faculty Considerations</a:t>
            </a:r>
          </a:p>
          <a:p>
            <a:pPr marL="342900" indent="-342900">
              <a:buFont typeface="Arial" panose="020B0604020202020204" pitchFamily="34" charset="0"/>
              <a:buChar char="•"/>
            </a:pPr>
            <a:r>
              <a:rPr lang="en-US" sz="2400" dirty="0">
                <a:latin typeface="National 2 2" panose="020B0604020202020204" charset="0"/>
              </a:rPr>
              <a:t>Share faculty room preferences and needs</a:t>
            </a:r>
          </a:p>
          <a:p>
            <a:pPr algn="ctr">
              <a:spcBef>
                <a:spcPts val="200"/>
              </a:spcBef>
              <a:spcAft>
                <a:spcPts val="200"/>
              </a:spcAft>
            </a:pPr>
            <a:r>
              <a:rPr lang="en-US" sz="2800" b="1" u="sng" dirty="0">
                <a:latin typeface="National 2 2" panose="020B0604020202020204" charset="0"/>
              </a:rPr>
              <a:t>Room Requests</a:t>
            </a:r>
          </a:p>
          <a:p>
            <a:pPr marL="285750" indent="-285750">
              <a:buFont typeface="Arial" panose="020B0604020202020204" pitchFamily="34" charset="0"/>
              <a:buChar char="•"/>
            </a:pPr>
            <a:r>
              <a:rPr lang="en-US" sz="2400" dirty="0">
                <a:latin typeface="National 2 2" panose="020B0604020202020204" charset="0"/>
              </a:rPr>
              <a:t>View CRR offline rooms, and consider room size and manager</a:t>
            </a:r>
          </a:p>
          <a:p>
            <a:pPr marL="285750" indent="-285750">
              <a:buFont typeface="Arial" panose="020B0604020202020204" pitchFamily="34" charset="0"/>
              <a:buChar char="•"/>
            </a:pPr>
            <a:r>
              <a:rPr lang="en-US" sz="2400" dirty="0">
                <a:latin typeface="National 2 2" panose="020B0604020202020204" charset="0"/>
              </a:rPr>
              <a:t>If selecting ‘Unlisted/Department Space’, fill in room number in Course Features box</a:t>
            </a:r>
          </a:p>
        </p:txBody>
      </p:sp>
    </p:spTree>
    <p:extLst>
      <p:ext uri="{BB962C8B-B14F-4D97-AF65-F5344CB8AC3E}">
        <p14:creationId xmlns:p14="http://schemas.microsoft.com/office/powerpoint/2010/main" val="3483268004"/>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800100" y="8810625"/>
            <a:ext cx="714375" cy="731669"/>
          </a:xfrm>
          <a:custGeom>
            <a:avLst/>
            <a:gdLst/>
            <a:ahLst/>
            <a:cxnLst/>
            <a:rect l="l" t="t" r="r" b="b"/>
            <a:pathLst>
              <a:path w="714375" h="731669">
                <a:moveTo>
                  <a:pt x="0" y="0"/>
                </a:moveTo>
                <a:lnTo>
                  <a:pt x="714375" y="0"/>
                </a:lnTo>
                <a:lnTo>
                  <a:pt x="714375" y="731669"/>
                </a:lnTo>
                <a:lnTo>
                  <a:pt x="0" y="73166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p:cNvSpPr txBox="1"/>
          <p:nvPr/>
        </p:nvSpPr>
        <p:spPr>
          <a:xfrm>
            <a:off x="800100" y="537466"/>
            <a:ext cx="12344400" cy="897682"/>
          </a:xfrm>
          <a:prstGeom prst="rect">
            <a:avLst/>
          </a:prstGeom>
        </p:spPr>
        <p:txBody>
          <a:bodyPr lIns="0" tIns="0" rIns="0" bIns="0" rtlCol="0" anchor="t">
            <a:spAutoFit/>
          </a:bodyPr>
          <a:lstStyle/>
          <a:p>
            <a:pPr algn="l">
              <a:lnSpc>
                <a:spcPts val="7039"/>
              </a:lnSpc>
            </a:pPr>
            <a:r>
              <a:rPr lang="en-US" sz="6399" b="1">
                <a:solidFill>
                  <a:srgbClr val="00693E"/>
                </a:solidFill>
                <a:latin typeface="Dartmouth Ruzicka 1 Semi-Bold"/>
                <a:ea typeface="Dartmouth Ruzicka 1 Semi-Bold"/>
                <a:cs typeface="Dartmouth Ruzicka 1 Semi-Bold"/>
                <a:sym typeface="Dartmouth Ruzicka 1 Semi-Bold"/>
              </a:rPr>
              <a:t>Additional Fields</a:t>
            </a:r>
          </a:p>
        </p:txBody>
      </p:sp>
      <p:sp>
        <p:nvSpPr>
          <p:cNvPr id="6" name="Text Placeholder 2">
            <a:extLst>
              <a:ext uri="{FF2B5EF4-FFF2-40B4-BE49-F238E27FC236}">
                <a16:creationId xmlns:a16="http://schemas.microsoft.com/office/drawing/2014/main" id="{3EF7BB0D-2B30-FF47-3E98-A8B1CD4A10E0}"/>
              </a:ext>
            </a:extLst>
          </p:cNvPr>
          <p:cNvSpPr txBox="1">
            <a:spLocks/>
          </p:cNvSpPr>
          <p:nvPr/>
        </p:nvSpPr>
        <p:spPr>
          <a:xfrm>
            <a:off x="1097280" y="1629632"/>
            <a:ext cx="4937760" cy="73628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atin typeface="National 2 2" panose="020B0604020202020204" charset="0"/>
              </a:rPr>
              <a:t>Objectives/Textbook</a:t>
            </a:r>
          </a:p>
        </p:txBody>
      </p:sp>
      <p:sp>
        <p:nvSpPr>
          <p:cNvPr id="7" name="Text Placeholder 4">
            <a:extLst>
              <a:ext uri="{FF2B5EF4-FFF2-40B4-BE49-F238E27FC236}">
                <a16:creationId xmlns:a16="http://schemas.microsoft.com/office/drawing/2014/main" id="{B68C1675-EE71-06BD-61F6-BCF8DBF49AEF}"/>
              </a:ext>
            </a:extLst>
          </p:cNvPr>
          <p:cNvSpPr txBox="1">
            <a:spLocks/>
          </p:cNvSpPr>
          <p:nvPr/>
        </p:nvSpPr>
        <p:spPr>
          <a:xfrm>
            <a:off x="9110133" y="1629632"/>
            <a:ext cx="4937760" cy="73628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atin typeface="National 2 2" panose="020B0604020202020204" charset="0"/>
              </a:rPr>
              <a:t>Notes/Other</a:t>
            </a:r>
          </a:p>
        </p:txBody>
      </p:sp>
      <p:sp>
        <p:nvSpPr>
          <p:cNvPr id="8" name="Content Placeholder 5">
            <a:extLst>
              <a:ext uri="{FF2B5EF4-FFF2-40B4-BE49-F238E27FC236}">
                <a16:creationId xmlns:a16="http://schemas.microsoft.com/office/drawing/2014/main" id="{DD4468E4-7FEC-C53A-D81E-7B0095E8F5D9}"/>
              </a:ext>
            </a:extLst>
          </p:cNvPr>
          <p:cNvSpPr txBox="1">
            <a:spLocks/>
          </p:cNvSpPr>
          <p:nvPr/>
        </p:nvSpPr>
        <p:spPr>
          <a:xfrm>
            <a:off x="9110132" y="2181164"/>
            <a:ext cx="8235417" cy="2047936"/>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200">
                <a:latin typeface="National 2 2" panose="020B0604020202020204" charset="0"/>
              </a:rPr>
              <a:t>This is a free-form data entry area for Department/Program use only that can be used for anything – update notes between a Department/Program administrator and a Chair; change notations for courses; or anything else that may be of use to record within your Department/Program.</a:t>
            </a:r>
          </a:p>
        </p:txBody>
      </p:sp>
      <p:sp>
        <p:nvSpPr>
          <p:cNvPr id="9" name="Rectangle 8">
            <a:extLst>
              <a:ext uri="{FF2B5EF4-FFF2-40B4-BE49-F238E27FC236}">
                <a16:creationId xmlns:a16="http://schemas.microsoft.com/office/drawing/2014/main" id="{3093E86F-FD6A-E430-B5B7-EA55B2D9D280}"/>
              </a:ext>
            </a:extLst>
          </p:cNvPr>
          <p:cNvSpPr/>
          <p:nvPr/>
        </p:nvSpPr>
        <p:spPr>
          <a:xfrm>
            <a:off x="1097280" y="2181164"/>
            <a:ext cx="4626864" cy="1446550"/>
          </a:xfrm>
          <a:prstGeom prst="rect">
            <a:avLst/>
          </a:prstGeom>
        </p:spPr>
        <p:txBody>
          <a:bodyPr wrap="square">
            <a:spAutoFit/>
          </a:bodyPr>
          <a:lstStyle/>
          <a:p>
            <a:r>
              <a:rPr lang="en-US" sz="2200">
                <a:latin typeface="National 2 2" panose="020B0604020202020204" charset="0"/>
              </a:rPr>
              <a:t>Enter the course's Federally-required textbook information as well as the course's Learning Objectives, which are optional.</a:t>
            </a:r>
          </a:p>
        </p:txBody>
      </p:sp>
      <p:pic>
        <p:nvPicPr>
          <p:cNvPr id="10" name="Content Placeholder 10" descr="A screenshot of a social media post&#10;&#10;Description automatically generated">
            <a:extLst>
              <a:ext uri="{FF2B5EF4-FFF2-40B4-BE49-F238E27FC236}">
                <a16:creationId xmlns:a16="http://schemas.microsoft.com/office/drawing/2014/main" id="{A9BE7B52-5EB5-0489-45D6-8F2C083FE2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5432" y="4457700"/>
            <a:ext cx="7988072" cy="2734485"/>
          </a:xfrm>
          <a:prstGeom prst="rect">
            <a:avLst/>
          </a:prstGeom>
        </p:spPr>
      </p:pic>
      <p:pic>
        <p:nvPicPr>
          <p:cNvPr id="11" name="Picture 10" descr="A screenshot of a cell phone&#10;&#10;Description automatically generated">
            <a:extLst>
              <a:ext uri="{FF2B5EF4-FFF2-40B4-BE49-F238E27FC236}">
                <a16:creationId xmlns:a16="http://schemas.microsoft.com/office/drawing/2014/main" id="{B3D6C28A-05B2-4B8A-4ADD-8E71991A5C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35550" y="4457700"/>
            <a:ext cx="8235417" cy="3763738"/>
          </a:xfrm>
          <a:prstGeom prst="rect">
            <a:avLst/>
          </a:prstGeom>
        </p:spPr>
      </p:pic>
    </p:spTree>
    <p:extLst>
      <p:ext uri="{BB962C8B-B14F-4D97-AF65-F5344CB8AC3E}">
        <p14:creationId xmlns:p14="http://schemas.microsoft.com/office/powerpoint/2010/main" val="3907692780"/>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980443" cy="551499"/>
          </a:xfrm>
        </p:grpSpPr>
        <p:sp>
          <p:nvSpPr>
            <p:cNvPr id="3" name="Freeform 3"/>
            <p:cNvSpPr/>
            <p:nvPr/>
          </p:nvSpPr>
          <p:spPr>
            <a:xfrm>
              <a:off x="0" y="0"/>
              <a:ext cx="980443" cy="551499"/>
            </a:xfrm>
            <a:custGeom>
              <a:avLst/>
              <a:gdLst/>
              <a:ahLst/>
              <a:cxnLst/>
              <a:rect l="l" t="t" r="r" b="b"/>
              <a:pathLst>
                <a:path w="980443" h="551499">
                  <a:moveTo>
                    <a:pt x="0" y="0"/>
                  </a:moveTo>
                  <a:lnTo>
                    <a:pt x="980443" y="0"/>
                  </a:lnTo>
                  <a:lnTo>
                    <a:pt x="980443" y="551499"/>
                  </a:lnTo>
                  <a:lnTo>
                    <a:pt x="0" y="551499"/>
                  </a:lnTo>
                  <a:close/>
                </a:path>
              </a:pathLst>
            </a:custGeom>
            <a:solidFill>
              <a:srgbClr val="00693E"/>
            </a:solidFill>
          </p:spPr>
          <p:txBody>
            <a:bodyPr/>
            <a:lstStyle/>
            <a:p>
              <a:endParaRPr lang="en-US"/>
            </a:p>
          </p:txBody>
        </p:sp>
        <p:sp>
          <p:nvSpPr>
            <p:cNvPr id="4" name="TextBox 4"/>
            <p:cNvSpPr txBox="1"/>
            <p:nvPr/>
          </p:nvSpPr>
          <p:spPr>
            <a:xfrm>
              <a:off x="0" y="-76200"/>
              <a:ext cx="980443" cy="627699"/>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028700" y="4579243"/>
            <a:ext cx="16230600" cy="1128514"/>
          </a:xfrm>
          <a:prstGeom prst="rect">
            <a:avLst/>
          </a:prstGeom>
        </p:spPr>
        <p:txBody>
          <a:bodyPr lIns="0" tIns="0" rIns="0" bIns="0" rtlCol="0" anchor="t">
            <a:spAutoFit/>
          </a:bodyPr>
          <a:lstStyle/>
          <a:p>
            <a:pPr algn="ctr">
              <a:lnSpc>
                <a:spcPts val="8800"/>
              </a:lnSpc>
            </a:pPr>
            <a:r>
              <a:rPr lang="en-US" sz="8000">
                <a:solidFill>
                  <a:srgbClr val="FFFFFF"/>
                </a:solidFill>
                <a:latin typeface="Dartmouth Ruzicka 2"/>
                <a:ea typeface="Dartmouth Ruzicka 2"/>
                <a:cs typeface="Dartmouth Ruzicka 2"/>
                <a:sym typeface="Dartmouth Ruzicka 2"/>
              </a:rPr>
              <a:t>Questions?</a:t>
            </a:r>
          </a:p>
        </p:txBody>
      </p:sp>
      <p:sp>
        <p:nvSpPr>
          <p:cNvPr id="7" name="Freeform 7"/>
          <p:cNvSpPr/>
          <p:nvPr/>
        </p:nvSpPr>
        <p:spPr>
          <a:xfrm>
            <a:off x="800100" y="8810625"/>
            <a:ext cx="714375" cy="731669"/>
          </a:xfrm>
          <a:custGeom>
            <a:avLst/>
            <a:gdLst/>
            <a:ahLst/>
            <a:cxnLst/>
            <a:rect l="l" t="t" r="r" b="b"/>
            <a:pathLst>
              <a:path w="714375" h="731669">
                <a:moveTo>
                  <a:pt x="0" y="0"/>
                </a:moveTo>
                <a:lnTo>
                  <a:pt x="714375" y="0"/>
                </a:lnTo>
                <a:lnTo>
                  <a:pt x="714375" y="731669"/>
                </a:lnTo>
                <a:lnTo>
                  <a:pt x="0" y="73166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1654764090"/>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800100" y="8810625"/>
            <a:ext cx="714375" cy="731669"/>
          </a:xfrm>
          <a:custGeom>
            <a:avLst/>
            <a:gdLst/>
            <a:ahLst/>
            <a:cxnLst/>
            <a:rect l="l" t="t" r="r" b="b"/>
            <a:pathLst>
              <a:path w="714375" h="731669">
                <a:moveTo>
                  <a:pt x="0" y="0"/>
                </a:moveTo>
                <a:lnTo>
                  <a:pt x="714375" y="0"/>
                </a:lnTo>
                <a:lnTo>
                  <a:pt x="714375" y="731669"/>
                </a:lnTo>
                <a:lnTo>
                  <a:pt x="0" y="73166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p:cNvSpPr txBox="1"/>
          <p:nvPr/>
        </p:nvSpPr>
        <p:spPr>
          <a:xfrm>
            <a:off x="800100" y="537466"/>
            <a:ext cx="12344400" cy="897682"/>
          </a:xfrm>
          <a:prstGeom prst="rect">
            <a:avLst/>
          </a:prstGeom>
        </p:spPr>
        <p:txBody>
          <a:bodyPr lIns="0" tIns="0" rIns="0" bIns="0" rtlCol="0" anchor="t">
            <a:spAutoFit/>
          </a:bodyPr>
          <a:lstStyle/>
          <a:p>
            <a:pPr algn="l">
              <a:lnSpc>
                <a:spcPts val="7039"/>
              </a:lnSpc>
            </a:pPr>
            <a:r>
              <a:rPr lang="en-US" sz="6399" b="1">
                <a:solidFill>
                  <a:srgbClr val="00693E"/>
                </a:solidFill>
                <a:latin typeface="Dartmouth Ruzicka 1 Semi-Bold"/>
                <a:ea typeface="Dartmouth Ruzicka 1 Semi-Bold"/>
                <a:cs typeface="Dartmouth Ruzicka 1 Semi-Bold"/>
                <a:sym typeface="Dartmouth Ruzicka 1 Semi-Bold"/>
              </a:rPr>
              <a:t>Textbook Tool</a:t>
            </a:r>
          </a:p>
        </p:txBody>
      </p:sp>
      <p:sp>
        <p:nvSpPr>
          <p:cNvPr id="2" name="Rectangle 1">
            <a:extLst>
              <a:ext uri="{FF2B5EF4-FFF2-40B4-BE49-F238E27FC236}">
                <a16:creationId xmlns:a16="http://schemas.microsoft.com/office/drawing/2014/main" id="{90FFEA4D-ABB0-C78B-9A29-C35BE0624239}"/>
              </a:ext>
            </a:extLst>
          </p:cNvPr>
          <p:cNvSpPr/>
          <p:nvPr/>
        </p:nvSpPr>
        <p:spPr>
          <a:xfrm>
            <a:off x="800100" y="1409700"/>
            <a:ext cx="7048500" cy="369332"/>
          </a:xfrm>
          <a:prstGeom prst="rect">
            <a:avLst/>
          </a:prstGeom>
        </p:spPr>
        <p:txBody>
          <a:bodyPr wrap="square">
            <a:spAutoFit/>
          </a:bodyPr>
          <a:lstStyle/>
          <a:p>
            <a:r>
              <a:rPr lang="en-US">
                <a:latin typeface="National 2 2" panose="020B0604020202020204" charset="0"/>
              </a:rPr>
              <a:t>Step 1: Access </a:t>
            </a:r>
            <a:r>
              <a:rPr lang="en-US">
                <a:latin typeface="National 2 2" panose="020B0604020202020204" charset="0"/>
                <a:hlinkClick r:id="rId4"/>
              </a:rPr>
              <a:t>Banner </a:t>
            </a:r>
            <a:r>
              <a:rPr lang="en-US">
                <a:latin typeface="National 2 2" panose="020B0604020202020204" charset="0"/>
              </a:rPr>
              <a:t>and click on Faculty and Advisor Main Menu</a:t>
            </a:r>
          </a:p>
        </p:txBody>
      </p:sp>
      <p:pic>
        <p:nvPicPr>
          <p:cNvPr id="5" name="Picture 4" descr="A screenshot of a cell phone&#10;&#10;Description automatically generated">
            <a:extLst>
              <a:ext uri="{FF2B5EF4-FFF2-40B4-BE49-F238E27FC236}">
                <a16:creationId xmlns:a16="http://schemas.microsoft.com/office/drawing/2014/main" id="{E24A9364-0941-C35F-77DA-E060D619E7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0100" y="1917638"/>
            <a:ext cx="3225614" cy="1142875"/>
          </a:xfrm>
          <a:prstGeom prst="rect">
            <a:avLst/>
          </a:prstGeom>
        </p:spPr>
      </p:pic>
      <p:sp>
        <p:nvSpPr>
          <p:cNvPr id="12" name="Rectangle 11">
            <a:extLst>
              <a:ext uri="{FF2B5EF4-FFF2-40B4-BE49-F238E27FC236}">
                <a16:creationId xmlns:a16="http://schemas.microsoft.com/office/drawing/2014/main" id="{72920B6A-0D41-BBBE-F66E-CE68AEFC6F01}"/>
              </a:ext>
            </a:extLst>
          </p:cNvPr>
          <p:cNvSpPr/>
          <p:nvPr/>
        </p:nvSpPr>
        <p:spPr>
          <a:xfrm>
            <a:off x="800100" y="3339090"/>
            <a:ext cx="6009146" cy="369332"/>
          </a:xfrm>
          <a:prstGeom prst="rect">
            <a:avLst/>
          </a:prstGeom>
        </p:spPr>
        <p:txBody>
          <a:bodyPr wrap="none">
            <a:spAutoFit/>
          </a:bodyPr>
          <a:lstStyle/>
          <a:p>
            <a:r>
              <a:rPr lang="en-US">
                <a:latin typeface="National 2 2" panose="020B0604020202020204" charset="0"/>
              </a:rPr>
              <a:t>Step 2: Click on Term Selection to select the proper term</a:t>
            </a:r>
          </a:p>
        </p:txBody>
      </p:sp>
      <p:pic>
        <p:nvPicPr>
          <p:cNvPr id="13" name="Picture 12" descr="A screenshot of a cell phone&#10;&#10;Description automatically generated">
            <a:extLst>
              <a:ext uri="{FF2B5EF4-FFF2-40B4-BE49-F238E27FC236}">
                <a16:creationId xmlns:a16="http://schemas.microsoft.com/office/drawing/2014/main" id="{B9F14AA8-535B-8E7F-5FF4-E1E5F2925DF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0100" y="3855283"/>
            <a:ext cx="3717499" cy="1754326"/>
          </a:xfrm>
          <a:prstGeom prst="rect">
            <a:avLst/>
          </a:prstGeom>
        </p:spPr>
      </p:pic>
      <p:sp>
        <p:nvSpPr>
          <p:cNvPr id="14" name="Rectangle 13">
            <a:extLst>
              <a:ext uri="{FF2B5EF4-FFF2-40B4-BE49-F238E27FC236}">
                <a16:creationId xmlns:a16="http://schemas.microsoft.com/office/drawing/2014/main" id="{0EC01FC4-695B-9280-7E23-FD61A44820EA}"/>
              </a:ext>
            </a:extLst>
          </p:cNvPr>
          <p:cNvSpPr/>
          <p:nvPr/>
        </p:nvSpPr>
        <p:spPr>
          <a:xfrm>
            <a:off x="800100" y="5764768"/>
            <a:ext cx="3288080" cy="369332"/>
          </a:xfrm>
          <a:prstGeom prst="rect">
            <a:avLst/>
          </a:prstGeom>
        </p:spPr>
        <p:txBody>
          <a:bodyPr wrap="none">
            <a:spAutoFit/>
          </a:bodyPr>
          <a:lstStyle/>
          <a:p>
            <a:r>
              <a:rPr lang="en-US">
                <a:latin typeface="National 2 2" panose="020B0604020202020204" charset="0"/>
              </a:rPr>
              <a:t>Step 3: Select the proper term</a:t>
            </a:r>
          </a:p>
        </p:txBody>
      </p:sp>
      <p:pic>
        <p:nvPicPr>
          <p:cNvPr id="15" name="Picture 14" descr="A screenshot of a cell phone&#10;&#10;Description automatically generated">
            <a:extLst>
              <a:ext uri="{FF2B5EF4-FFF2-40B4-BE49-F238E27FC236}">
                <a16:creationId xmlns:a16="http://schemas.microsoft.com/office/drawing/2014/main" id="{E1F65031-D0F6-EE52-01E7-9EBF83B1FEA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0100" y="6243623"/>
            <a:ext cx="2472848" cy="1170889"/>
          </a:xfrm>
          <a:prstGeom prst="rect">
            <a:avLst/>
          </a:prstGeom>
        </p:spPr>
      </p:pic>
      <p:sp>
        <p:nvSpPr>
          <p:cNvPr id="16" name="Rectangle 15">
            <a:extLst>
              <a:ext uri="{FF2B5EF4-FFF2-40B4-BE49-F238E27FC236}">
                <a16:creationId xmlns:a16="http://schemas.microsoft.com/office/drawing/2014/main" id="{7FC6D70F-5A1E-7D9C-B1FB-F61F6A8F1F6E}"/>
              </a:ext>
            </a:extLst>
          </p:cNvPr>
          <p:cNvSpPr/>
          <p:nvPr/>
        </p:nvSpPr>
        <p:spPr>
          <a:xfrm>
            <a:off x="4393257" y="5446959"/>
            <a:ext cx="3332694" cy="1754326"/>
          </a:xfrm>
          <a:prstGeom prst="rect">
            <a:avLst/>
          </a:prstGeom>
        </p:spPr>
        <p:txBody>
          <a:bodyPr wrap="square">
            <a:spAutoFit/>
          </a:bodyPr>
          <a:lstStyle/>
          <a:p>
            <a:r>
              <a:rPr lang="en-US">
                <a:latin typeface="National 2 2" panose="020B0604020202020204" charset="0"/>
              </a:rPr>
              <a:t>If you are entering information for multiple textbooks, you only need to do this once at the start of your session. You will remain in this term until you change the selection.</a:t>
            </a:r>
          </a:p>
        </p:txBody>
      </p:sp>
      <p:sp>
        <p:nvSpPr>
          <p:cNvPr id="17" name="Rectangle 16">
            <a:extLst>
              <a:ext uri="{FF2B5EF4-FFF2-40B4-BE49-F238E27FC236}">
                <a16:creationId xmlns:a16="http://schemas.microsoft.com/office/drawing/2014/main" id="{71F561AA-672D-A2C2-D2EA-A017D602FBAF}"/>
              </a:ext>
            </a:extLst>
          </p:cNvPr>
          <p:cNvSpPr/>
          <p:nvPr/>
        </p:nvSpPr>
        <p:spPr>
          <a:xfrm>
            <a:off x="9986962" y="653922"/>
            <a:ext cx="7005638" cy="646331"/>
          </a:xfrm>
          <a:prstGeom prst="rect">
            <a:avLst/>
          </a:prstGeom>
        </p:spPr>
        <p:txBody>
          <a:bodyPr wrap="square">
            <a:spAutoFit/>
          </a:bodyPr>
          <a:lstStyle/>
          <a:p>
            <a:r>
              <a:rPr lang="en-US">
                <a:latin typeface="National 2 2" panose="020B0604020202020204" charset="0"/>
              </a:rPr>
              <a:t>Step 5: Select the course for which you intend to enter textbook information</a:t>
            </a:r>
          </a:p>
        </p:txBody>
      </p:sp>
      <p:sp>
        <p:nvSpPr>
          <p:cNvPr id="18" name="Rectangle 17">
            <a:extLst>
              <a:ext uri="{FF2B5EF4-FFF2-40B4-BE49-F238E27FC236}">
                <a16:creationId xmlns:a16="http://schemas.microsoft.com/office/drawing/2014/main" id="{57798657-E637-26E9-14F0-5428F146B2C2}"/>
              </a:ext>
            </a:extLst>
          </p:cNvPr>
          <p:cNvSpPr/>
          <p:nvPr/>
        </p:nvSpPr>
        <p:spPr>
          <a:xfrm>
            <a:off x="800100" y="7545169"/>
            <a:ext cx="6096000" cy="646331"/>
          </a:xfrm>
          <a:prstGeom prst="rect">
            <a:avLst/>
          </a:prstGeom>
        </p:spPr>
        <p:txBody>
          <a:bodyPr>
            <a:spAutoFit/>
          </a:bodyPr>
          <a:lstStyle/>
          <a:p>
            <a:r>
              <a:rPr lang="en-US">
                <a:latin typeface="National 2 2" panose="020B0604020202020204" charset="0"/>
              </a:rPr>
              <a:t>Step 4: From the Faculty and Advisor Menu, click on Textbook Information</a:t>
            </a:r>
          </a:p>
        </p:txBody>
      </p:sp>
      <p:pic>
        <p:nvPicPr>
          <p:cNvPr id="19" name="Picture 18" descr="A screenshot of a cell phone&#10;&#10;Description automatically generated">
            <a:extLst>
              <a:ext uri="{FF2B5EF4-FFF2-40B4-BE49-F238E27FC236}">
                <a16:creationId xmlns:a16="http://schemas.microsoft.com/office/drawing/2014/main" id="{1C7A1B67-FC88-1BC6-850E-8C7810F6700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67278" y="8322157"/>
            <a:ext cx="3892728" cy="1591694"/>
          </a:xfrm>
          <a:prstGeom prst="rect">
            <a:avLst/>
          </a:prstGeom>
        </p:spPr>
      </p:pic>
      <p:pic>
        <p:nvPicPr>
          <p:cNvPr id="20" name="Picture 19" descr="A screenshot of a social media post&#10;&#10;Description automatically generated">
            <a:extLst>
              <a:ext uri="{FF2B5EF4-FFF2-40B4-BE49-F238E27FC236}">
                <a16:creationId xmlns:a16="http://schemas.microsoft.com/office/drawing/2014/main" id="{529C4CD1-9F9F-F155-AAE7-4B4BBF33F60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323473" y="1352020"/>
            <a:ext cx="3175579" cy="1562453"/>
          </a:xfrm>
          <a:prstGeom prst="rect">
            <a:avLst/>
          </a:prstGeom>
        </p:spPr>
      </p:pic>
      <p:sp>
        <p:nvSpPr>
          <p:cNvPr id="21" name="Rectangle 20">
            <a:extLst>
              <a:ext uri="{FF2B5EF4-FFF2-40B4-BE49-F238E27FC236}">
                <a16:creationId xmlns:a16="http://schemas.microsoft.com/office/drawing/2014/main" id="{77E907C0-1993-41A6-30DC-32CDC843D4BE}"/>
              </a:ext>
            </a:extLst>
          </p:cNvPr>
          <p:cNvSpPr/>
          <p:nvPr/>
        </p:nvSpPr>
        <p:spPr>
          <a:xfrm>
            <a:off x="9986961" y="3177315"/>
            <a:ext cx="7167131" cy="369332"/>
          </a:xfrm>
          <a:prstGeom prst="rect">
            <a:avLst/>
          </a:prstGeom>
        </p:spPr>
        <p:txBody>
          <a:bodyPr wrap="square">
            <a:spAutoFit/>
          </a:bodyPr>
          <a:lstStyle/>
          <a:p>
            <a:r>
              <a:rPr lang="en-US">
                <a:latin typeface="National 2 2" panose="020B0604020202020204" charset="0"/>
              </a:rPr>
              <a:t>Step 6: Enter textbook information in the 'Required Materials' field.</a:t>
            </a:r>
          </a:p>
        </p:txBody>
      </p:sp>
      <p:sp>
        <p:nvSpPr>
          <p:cNvPr id="22" name="Rectangle 21">
            <a:extLst>
              <a:ext uri="{FF2B5EF4-FFF2-40B4-BE49-F238E27FC236}">
                <a16:creationId xmlns:a16="http://schemas.microsoft.com/office/drawing/2014/main" id="{181950A6-F812-247E-B514-8A05E187CDD1}"/>
              </a:ext>
            </a:extLst>
          </p:cNvPr>
          <p:cNvSpPr/>
          <p:nvPr/>
        </p:nvSpPr>
        <p:spPr>
          <a:xfrm>
            <a:off x="9982439" y="3981536"/>
            <a:ext cx="7171654" cy="2031325"/>
          </a:xfrm>
          <a:prstGeom prst="rect">
            <a:avLst/>
          </a:prstGeom>
        </p:spPr>
        <p:txBody>
          <a:bodyPr wrap="square">
            <a:spAutoFit/>
          </a:bodyPr>
          <a:lstStyle/>
          <a:p>
            <a:r>
              <a:rPr lang="en-US">
                <a:latin typeface="National 2 2" panose="020B0604020202020204" charset="0"/>
              </a:rPr>
              <a:t>Textbook ISBN and list price are mandatory. Textbook title and author are optional. Please note: Required Materials field will accept plain text, quotes around text title, dollar sign in front of price, and carriage returns (when more than one book is required). The 'Course URL,' 'Learning Objectives,' and 'Technical Requirements' fields are all currently inactive – please do not enter any information into these fields.</a:t>
            </a:r>
          </a:p>
        </p:txBody>
      </p:sp>
      <p:pic>
        <p:nvPicPr>
          <p:cNvPr id="23" name="Picture 22" descr="A screenshot of a cell phone&#10;&#10;Description automatically generated">
            <a:extLst>
              <a:ext uri="{FF2B5EF4-FFF2-40B4-BE49-F238E27FC236}">
                <a16:creationId xmlns:a16="http://schemas.microsoft.com/office/drawing/2014/main" id="{1999EEA3-4728-09DE-EFC9-A0E5A68CD2A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739562" y="5900329"/>
            <a:ext cx="4343400" cy="4013521"/>
          </a:xfrm>
          <a:prstGeom prst="rect">
            <a:avLst/>
          </a:prstGeom>
        </p:spPr>
      </p:pic>
    </p:spTree>
    <p:extLst>
      <p:ext uri="{BB962C8B-B14F-4D97-AF65-F5344CB8AC3E}">
        <p14:creationId xmlns:p14="http://schemas.microsoft.com/office/powerpoint/2010/main" val="4274724900"/>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800100" y="8810625"/>
            <a:ext cx="714375" cy="731669"/>
          </a:xfrm>
          <a:custGeom>
            <a:avLst/>
            <a:gdLst/>
            <a:ahLst/>
            <a:cxnLst/>
            <a:rect l="l" t="t" r="r" b="b"/>
            <a:pathLst>
              <a:path w="714375" h="731669">
                <a:moveTo>
                  <a:pt x="0" y="0"/>
                </a:moveTo>
                <a:lnTo>
                  <a:pt x="714375" y="0"/>
                </a:lnTo>
                <a:lnTo>
                  <a:pt x="714375" y="731669"/>
                </a:lnTo>
                <a:lnTo>
                  <a:pt x="0" y="73166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p:cNvSpPr txBox="1"/>
          <p:nvPr/>
        </p:nvSpPr>
        <p:spPr>
          <a:xfrm>
            <a:off x="9982200" y="1104900"/>
            <a:ext cx="6972300" cy="897682"/>
          </a:xfrm>
          <a:prstGeom prst="rect">
            <a:avLst/>
          </a:prstGeom>
        </p:spPr>
        <p:txBody>
          <a:bodyPr wrap="square" lIns="0" tIns="0" rIns="0" bIns="0" rtlCol="0" anchor="t">
            <a:spAutoFit/>
          </a:bodyPr>
          <a:lstStyle/>
          <a:p>
            <a:pPr algn="l">
              <a:lnSpc>
                <a:spcPts val="7039"/>
              </a:lnSpc>
            </a:pPr>
            <a:r>
              <a:rPr lang="en-US" sz="6399" b="1">
                <a:solidFill>
                  <a:srgbClr val="00693E"/>
                </a:solidFill>
                <a:latin typeface="Dartmouth Ruzicka 1 Semi-Bold"/>
                <a:ea typeface="Dartmouth Ruzicka 1 Semi-Bold"/>
                <a:cs typeface="Dartmouth Ruzicka 1 Semi-Bold"/>
                <a:sym typeface="Dartmouth Ruzicka 1 Semi-Bold"/>
              </a:rPr>
              <a:t>IP Course Manager</a:t>
            </a:r>
          </a:p>
        </p:txBody>
      </p:sp>
      <p:sp>
        <p:nvSpPr>
          <p:cNvPr id="8" name="Content Placeholder 5">
            <a:extLst>
              <a:ext uri="{FF2B5EF4-FFF2-40B4-BE49-F238E27FC236}">
                <a16:creationId xmlns:a16="http://schemas.microsoft.com/office/drawing/2014/main" id="{781A20DF-D437-F6BC-C300-19F0D1F8DD2B}"/>
              </a:ext>
            </a:extLst>
          </p:cNvPr>
          <p:cNvSpPr txBox="1">
            <a:spLocks/>
          </p:cNvSpPr>
          <p:nvPr/>
        </p:nvSpPr>
        <p:spPr>
          <a:xfrm>
            <a:off x="9473496" y="2400300"/>
            <a:ext cx="7481003" cy="54102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800">
                <a:latin typeface="National 2 2" panose="020B0604020202020204" charset="0"/>
              </a:rPr>
              <a:t>From the day before the course change period through the add/drop period, you may use the IP Course Manager to add or remove IPs from courses. Prior to these dates, you may contact the Registrar’s Office for Assistance.</a:t>
            </a:r>
          </a:p>
          <a:p>
            <a:pPr marL="0" indent="0">
              <a:buNone/>
            </a:pPr>
            <a:r>
              <a:rPr lang="en-US" sz="2800" i="1">
                <a:latin typeface="National 2 2" panose="020B0604020202020204" charset="0"/>
              </a:rPr>
              <a:t>Note: Once a course has been published to the </a:t>
            </a:r>
            <a:r>
              <a:rPr lang="en-US" sz="2800">
                <a:latin typeface="National 2 2" panose="020B0604020202020204" charset="0"/>
              </a:rPr>
              <a:t>Timetable of Class Meetings</a:t>
            </a:r>
            <a:r>
              <a:rPr lang="en-US" sz="2800" i="1">
                <a:latin typeface="National 2 2" panose="020B0604020202020204" charset="0"/>
              </a:rPr>
              <a:t>, edits made to the course in Timetable Editor will not be made to the published course.</a:t>
            </a:r>
          </a:p>
          <a:p>
            <a:pPr marL="0" indent="0">
              <a:buNone/>
            </a:pPr>
            <a:r>
              <a:rPr lang="en-US" sz="2800">
                <a:latin typeface="National 2 2" panose="020B0604020202020204" charset="0"/>
              </a:rPr>
              <a:t>Log in to Banner, and select “Course IP Manager” from the Faculty and Advisor main menu.</a:t>
            </a:r>
          </a:p>
        </p:txBody>
      </p:sp>
      <p:pic>
        <p:nvPicPr>
          <p:cNvPr id="2" name="Content Placeholder 10" descr="A screenshot of a cell phone&#10;&#10;Description automatically generated">
            <a:extLst>
              <a:ext uri="{FF2B5EF4-FFF2-40B4-BE49-F238E27FC236}">
                <a16:creationId xmlns:a16="http://schemas.microsoft.com/office/drawing/2014/main" id="{D42D6FB6-8288-1271-EC7F-EF09D196C0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3999" y="974903"/>
            <a:ext cx="8172039" cy="3432255"/>
          </a:xfrm>
          <a:prstGeom prst="rect">
            <a:avLst/>
          </a:prstGeom>
        </p:spPr>
      </p:pic>
      <p:pic>
        <p:nvPicPr>
          <p:cNvPr id="5" name="Picture 4" descr="A screenshot of a cell phone&#10;&#10;Description automatically generated">
            <a:extLst>
              <a:ext uri="{FF2B5EF4-FFF2-40B4-BE49-F238E27FC236}">
                <a16:creationId xmlns:a16="http://schemas.microsoft.com/office/drawing/2014/main" id="{DB3C8D15-2A92-6802-7901-D70593C100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9" y="4790614"/>
            <a:ext cx="8172037" cy="3636555"/>
          </a:xfrm>
          <a:prstGeom prst="rect">
            <a:avLst/>
          </a:prstGeom>
        </p:spPr>
      </p:pic>
    </p:spTree>
    <p:extLst>
      <p:ext uri="{BB962C8B-B14F-4D97-AF65-F5344CB8AC3E}">
        <p14:creationId xmlns:p14="http://schemas.microsoft.com/office/powerpoint/2010/main" val="647556987"/>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800100" y="8810625"/>
            <a:ext cx="714375" cy="731669"/>
          </a:xfrm>
          <a:custGeom>
            <a:avLst/>
            <a:gdLst/>
            <a:ahLst/>
            <a:cxnLst/>
            <a:rect l="l" t="t" r="r" b="b"/>
            <a:pathLst>
              <a:path w="714375" h="731669">
                <a:moveTo>
                  <a:pt x="0" y="0"/>
                </a:moveTo>
                <a:lnTo>
                  <a:pt x="714375" y="0"/>
                </a:lnTo>
                <a:lnTo>
                  <a:pt x="714375" y="731669"/>
                </a:lnTo>
                <a:lnTo>
                  <a:pt x="0" y="73166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p:cNvSpPr txBox="1"/>
          <p:nvPr/>
        </p:nvSpPr>
        <p:spPr>
          <a:xfrm>
            <a:off x="800100" y="537466"/>
            <a:ext cx="12344400" cy="897682"/>
          </a:xfrm>
          <a:prstGeom prst="rect">
            <a:avLst/>
          </a:prstGeom>
        </p:spPr>
        <p:txBody>
          <a:bodyPr lIns="0" tIns="0" rIns="0" bIns="0" rtlCol="0" anchor="t">
            <a:spAutoFit/>
          </a:bodyPr>
          <a:lstStyle/>
          <a:p>
            <a:pPr algn="l">
              <a:lnSpc>
                <a:spcPts val="7039"/>
              </a:lnSpc>
            </a:pPr>
            <a:r>
              <a:rPr lang="en-US" sz="6399" b="1">
                <a:solidFill>
                  <a:srgbClr val="00693E"/>
                </a:solidFill>
                <a:latin typeface="Dartmouth Ruzicka 1 Semi-Bold"/>
                <a:ea typeface="Dartmouth Ruzicka 1 Semi-Bold"/>
                <a:cs typeface="Dartmouth Ruzicka 1 Semi-Bold"/>
                <a:sym typeface="Dartmouth Ruzicka 1 Semi-Bold"/>
              </a:rPr>
              <a:t>Timetable Editor Reports</a:t>
            </a:r>
          </a:p>
        </p:txBody>
      </p:sp>
      <p:sp>
        <p:nvSpPr>
          <p:cNvPr id="2" name="Text Placeholder 2">
            <a:extLst>
              <a:ext uri="{FF2B5EF4-FFF2-40B4-BE49-F238E27FC236}">
                <a16:creationId xmlns:a16="http://schemas.microsoft.com/office/drawing/2014/main" id="{CDC907E8-2537-5EA6-5C67-DC8C2E7926A1}"/>
              </a:ext>
            </a:extLst>
          </p:cNvPr>
          <p:cNvSpPr txBox="1">
            <a:spLocks/>
          </p:cNvSpPr>
          <p:nvPr/>
        </p:nvSpPr>
        <p:spPr>
          <a:xfrm>
            <a:off x="1097280" y="1892618"/>
            <a:ext cx="7741920" cy="736282"/>
          </a:xfrm>
          <a:prstGeom prst="rect">
            <a:avLst/>
          </a:prstGeom>
        </p:spPr>
        <p:txBody>
          <a:bodyPr>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atin typeface="National 2 2" panose="020B0604020202020204" charset="0"/>
                <a:hlinkClick r:id="rId4"/>
              </a:rPr>
              <a:t>IRA Warehouse: https://ira.dartmouth.edu/analytics/</a:t>
            </a:r>
            <a:endParaRPr lang="en-US">
              <a:latin typeface="National 2 2" panose="020B0604020202020204" charset="0"/>
            </a:endParaRPr>
          </a:p>
        </p:txBody>
      </p:sp>
      <p:pic>
        <p:nvPicPr>
          <p:cNvPr id="5" name="Picture 4">
            <a:extLst>
              <a:ext uri="{FF2B5EF4-FFF2-40B4-BE49-F238E27FC236}">
                <a16:creationId xmlns:a16="http://schemas.microsoft.com/office/drawing/2014/main" id="{D684F38A-E499-E35D-80D2-7343C82E3CD4}"/>
              </a:ext>
            </a:extLst>
          </p:cNvPr>
          <p:cNvPicPr>
            <a:picLocks noChangeAspect="1"/>
          </p:cNvPicPr>
          <p:nvPr/>
        </p:nvPicPr>
        <p:blipFill>
          <a:blip r:embed="rId5"/>
          <a:stretch>
            <a:fillRect/>
          </a:stretch>
        </p:blipFill>
        <p:spPr>
          <a:xfrm>
            <a:off x="1097280" y="2572528"/>
            <a:ext cx="12409670" cy="1123171"/>
          </a:xfrm>
          <a:prstGeom prst="rect">
            <a:avLst/>
          </a:prstGeom>
        </p:spPr>
      </p:pic>
      <p:pic>
        <p:nvPicPr>
          <p:cNvPr id="12" name="Picture 11">
            <a:extLst>
              <a:ext uri="{FF2B5EF4-FFF2-40B4-BE49-F238E27FC236}">
                <a16:creationId xmlns:a16="http://schemas.microsoft.com/office/drawing/2014/main" id="{99721B2B-1C99-51BB-835A-8A4040DD7715}"/>
              </a:ext>
            </a:extLst>
          </p:cNvPr>
          <p:cNvPicPr>
            <a:picLocks noChangeAspect="1"/>
          </p:cNvPicPr>
          <p:nvPr/>
        </p:nvPicPr>
        <p:blipFill rotWithShape="1">
          <a:blip r:embed="rId6"/>
          <a:srcRect b="21481"/>
          <a:stretch/>
        </p:blipFill>
        <p:spPr>
          <a:xfrm>
            <a:off x="1097280" y="3695699"/>
            <a:ext cx="8961120" cy="5059522"/>
          </a:xfrm>
          <a:prstGeom prst="rect">
            <a:avLst/>
          </a:prstGeom>
        </p:spPr>
      </p:pic>
      <p:sp>
        <p:nvSpPr>
          <p:cNvPr id="13" name="Oval 12">
            <a:extLst>
              <a:ext uri="{FF2B5EF4-FFF2-40B4-BE49-F238E27FC236}">
                <a16:creationId xmlns:a16="http://schemas.microsoft.com/office/drawing/2014/main" id="{E8F46402-C1A9-FA3A-49D8-9250F55D023A}"/>
              </a:ext>
            </a:extLst>
          </p:cNvPr>
          <p:cNvSpPr/>
          <p:nvPr/>
        </p:nvSpPr>
        <p:spPr>
          <a:xfrm>
            <a:off x="9829800" y="3049649"/>
            <a:ext cx="1676400" cy="64605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noFill/>
            </a:endParaRPr>
          </a:p>
        </p:txBody>
      </p:sp>
    </p:spTree>
    <p:extLst>
      <p:ext uri="{BB962C8B-B14F-4D97-AF65-F5344CB8AC3E}">
        <p14:creationId xmlns:p14="http://schemas.microsoft.com/office/powerpoint/2010/main" val="629341325"/>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800100" y="8810625"/>
            <a:ext cx="714375" cy="731669"/>
          </a:xfrm>
          <a:custGeom>
            <a:avLst/>
            <a:gdLst/>
            <a:ahLst/>
            <a:cxnLst/>
            <a:rect l="l" t="t" r="r" b="b"/>
            <a:pathLst>
              <a:path w="714375" h="731669">
                <a:moveTo>
                  <a:pt x="0" y="0"/>
                </a:moveTo>
                <a:lnTo>
                  <a:pt x="714375" y="0"/>
                </a:lnTo>
                <a:lnTo>
                  <a:pt x="714375" y="731669"/>
                </a:lnTo>
                <a:lnTo>
                  <a:pt x="0" y="73166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p:cNvSpPr txBox="1"/>
          <p:nvPr/>
        </p:nvSpPr>
        <p:spPr>
          <a:xfrm>
            <a:off x="800100" y="537466"/>
            <a:ext cx="12344400" cy="897682"/>
          </a:xfrm>
          <a:prstGeom prst="rect">
            <a:avLst/>
          </a:prstGeom>
        </p:spPr>
        <p:txBody>
          <a:bodyPr lIns="0" tIns="0" rIns="0" bIns="0" rtlCol="0" anchor="t">
            <a:spAutoFit/>
          </a:bodyPr>
          <a:lstStyle/>
          <a:p>
            <a:pPr algn="l">
              <a:lnSpc>
                <a:spcPts val="7039"/>
              </a:lnSpc>
            </a:pPr>
            <a:r>
              <a:rPr lang="en-US" sz="6399" b="1">
                <a:solidFill>
                  <a:srgbClr val="00693E"/>
                </a:solidFill>
                <a:latin typeface="Dartmouth Ruzicka 1 Semi-Bold"/>
                <a:ea typeface="Dartmouth Ruzicka 1 Semi-Bold"/>
                <a:cs typeface="Dartmouth Ruzicka 1 Semi-Bold"/>
                <a:sym typeface="Dartmouth Ruzicka 1 Semi-Bold"/>
              </a:rPr>
              <a:t>Timetable Editor Reports</a:t>
            </a:r>
          </a:p>
        </p:txBody>
      </p:sp>
      <p:pic>
        <p:nvPicPr>
          <p:cNvPr id="6" name="Picture 5">
            <a:extLst>
              <a:ext uri="{FF2B5EF4-FFF2-40B4-BE49-F238E27FC236}">
                <a16:creationId xmlns:a16="http://schemas.microsoft.com/office/drawing/2014/main" id="{0D63CC32-BE04-9FE5-38C6-78075A92FBC0}"/>
              </a:ext>
            </a:extLst>
          </p:cNvPr>
          <p:cNvPicPr>
            <a:picLocks noChangeAspect="1"/>
          </p:cNvPicPr>
          <p:nvPr/>
        </p:nvPicPr>
        <p:blipFill>
          <a:blip r:embed="rId4"/>
          <a:stretch>
            <a:fillRect/>
          </a:stretch>
        </p:blipFill>
        <p:spPr>
          <a:xfrm>
            <a:off x="108533" y="1562100"/>
            <a:ext cx="18070934" cy="5562600"/>
          </a:xfrm>
          <a:prstGeom prst="rect">
            <a:avLst/>
          </a:prstGeom>
        </p:spPr>
      </p:pic>
    </p:spTree>
    <p:extLst>
      <p:ext uri="{BB962C8B-B14F-4D97-AF65-F5344CB8AC3E}">
        <p14:creationId xmlns:p14="http://schemas.microsoft.com/office/powerpoint/2010/main" val="938056340"/>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800100" y="8810625"/>
            <a:ext cx="714375" cy="731669"/>
          </a:xfrm>
          <a:custGeom>
            <a:avLst/>
            <a:gdLst/>
            <a:ahLst/>
            <a:cxnLst/>
            <a:rect l="l" t="t" r="r" b="b"/>
            <a:pathLst>
              <a:path w="714375" h="731669">
                <a:moveTo>
                  <a:pt x="0" y="0"/>
                </a:moveTo>
                <a:lnTo>
                  <a:pt x="714375" y="0"/>
                </a:lnTo>
                <a:lnTo>
                  <a:pt x="714375" y="731669"/>
                </a:lnTo>
                <a:lnTo>
                  <a:pt x="0" y="73166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p:cNvSpPr txBox="1"/>
          <p:nvPr/>
        </p:nvSpPr>
        <p:spPr>
          <a:xfrm>
            <a:off x="800100" y="537466"/>
            <a:ext cx="12344400" cy="897682"/>
          </a:xfrm>
          <a:prstGeom prst="rect">
            <a:avLst/>
          </a:prstGeom>
        </p:spPr>
        <p:txBody>
          <a:bodyPr lIns="0" tIns="0" rIns="0" bIns="0" rtlCol="0" anchor="t">
            <a:spAutoFit/>
          </a:bodyPr>
          <a:lstStyle/>
          <a:p>
            <a:pPr algn="l">
              <a:lnSpc>
                <a:spcPts val="7039"/>
              </a:lnSpc>
            </a:pPr>
            <a:r>
              <a:rPr lang="en-US" sz="6399" b="1">
                <a:solidFill>
                  <a:srgbClr val="00693E"/>
                </a:solidFill>
                <a:latin typeface="Dartmouth Ruzicka 1 Semi-Bold"/>
                <a:ea typeface="Dartmouth Ruzicka 1 Semi-Bold"/>
                <a:cs typeface="Dartmouth Ruzicka 1 Semi-Bold"/>
                <a:sym typeface="Dartmouth Ruzicka 1 Semi-Bold"/>
              </a:rPr>
              <a:t>Timetable Editor Reports</a:t>
            </a:r>
          </a:p>
        </p:txBody>
      </p:sp>
      <p:sp>
        <p:nvSpPr>
          <p:cNvPr id="2" name="TextBox 5">
            <a:extLst>
              <a:ext uri="{FF2B5EF4-FFF2-40B4-BE49-F238E27FC236}">
                <a16:creationId xmlns:a16="http://schemas.microsoft.com/office/drawing/2014/main" id="{AE2BF188-840A-3C67-3C68-AFAFC10B89F9}"/>
              </a:ext>
            </a:extLst>
          </p:cNvPr>
          <p:cNvSpPr txBox="1"/>
          <p:nvPr/>
        </p:nvSpPr>
        <p:spPr>
          <a:xfrm>
            <a:off x="800100" y="1714500"/>
            <a:ext cx="11446454" cy="812017"/>
          </a:xfrm>
          <a:prstGeom prst="rect">
            <a:avLst/>
          </a:prstGeom>
        </p:spPr>
        <p:txBody>
          <a:bodyPr lIns="0" tIns="0" rIns="0" bIns="0" rtlCol="0" anchor="t">
            <a:spAutoFit/>
          </a:bodyPr>
          <a:lstStyle/>
          <a:p>
            <a:pPr algn="l">
              <a:lnSpc>
                <a:spcPts val="6719"/>
              </a:lnSpc>
            </a:pPr>
            <a:r>
              <a:rPr lang="en-US" sz="4800">
                <a:solidFill>
                  <a:srgbClr val="000000"/>
                </a:solidFill>
                <a:latin typeface="Dartmouth Ruzicka 1"/>
                <a:ea typeface="Dartmouth Ruzicka 1"/>
                <a:cs typeface="Dartmouth Ruzicka 1"/>
                <a:sym typeface="Dartmouth Ruzicka 1"/>
              </a:rPr>
              <a:t>Required Course Information</a:t>
            </a:r>
          </a:p>
        </p:txBody>
      </p:sp>
      <p:pic>
        <p:nvPicPr>
          <p:cNvPr id="5" name="Picture 4">
            <a:extLst>
              <a:ext uri="{FF2B5EF4-FFF2-40B4-BE49-F238E27FC236}">
                <a16:creationId xmlns:a16="http://schemas.microsoft.com/office/drawing/2014/main" id="{272EA135-213C-B8E9-27E1-8C3474D60579}"/>
              </a:ext>
            </a:extLst>
          </p:cNvPr>
          <p:cNvPicPr>
            <a:picLocks noChangeAspect="1"/>
          </p:cNvPicPr>
          <p:nvPr/>
        </p:nvPicPr>
        <p:blipFill>
          <a:blip r:embed="rId4"/>
          <a:stretch>
            <a:fillRect/>
          </a:stretch>
        </p:blipFill>
        <p:spPr>
          <a:xfrm>
            <a:off x="1676399" y="2805869"/>
            <a:ext cx="14665661" cy="5995231"/>
          </a:xfrm>
          <a:prstGeom prst="rect">
            <a:avLst/>
          </a:prstGeom>
        </p:spPr>
      </p:pic>
    </p:spTree>
    <p:extLst>
      <p:ext uri="{BB962C8B-B14F-4D97-AF65-F5344CB8AC3E}">
        <p14:creationId xmlns:p14="http://schemas.microsoft.com/office/powerpoint/2010/main" val="3900548445"/>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800100" y="8810625"/>
            <a:ext cx="714375" cy="731669"/>
          </a:xfrm>
          <a:custGeom>
            <a:avLst/>
            <a:gdLst/>
            <a:ahLst/>
            <a:cxnLst/>
            <a:rect l="l" t="t" r="r" b="b"/>
            <a:pathLst>
              <a:path w="714375" h="731669">
                <a:moveTo>
                  <a:pt x="0" y="0"/>
                </a:moveTo>
                <a:lnTo>
                  <a:pt x="714375" y="0"/>
                </a:lnTo>
                <a:lnTo>
                  <a:pt x="714375" y="731669"/>
                </a:lnTo>
                <a:lnTo>
                  <a:pt x="0" y="73166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p:cNvSpPr txBox="1"/>
          <p:nvPr/>
        </p:nvSpPr>
        <p:spPr>
          <a:xfrm>
            <a:off x="800100" y="537466"/>
            <a:ext cx="12344400" cy="897682"/>
          </a:xfrm>
          <a:prstGeom prst="rect">
            <a:avLst/>
          </a:prstGeom>
        </p:spPr>
        <p:txBody>
          <a:bodyPr lIns="0" tIns="0" rIns="0" bIns="0" rtlCol="0" anchor="t">
            <a:spAutoFit/>
          </a:bodyPr>
          <a:lstStyle/>
          <a:p>
            <a:pPr algn="l">
              <a:lnSpc>
                <a:spcPts val="7039"/>
              </a:lnSpc>
            </a:pPr>
            <a:r>
              <a:rPr lang="en-US" sz="6399" b="1">
                <a:solidFill>
                  <a:srgbClr val="00693E"/>
                </a:solidFill>
                <a:latin typeface="Dartmouth Ruzicka 1 Semi-Bold"/>
                <a:ea typeface="Dartmouth Ruzicka 1 Semi-Bold"/>
                <a:cs typeface="Dartmouth Ruzicka 1 Semi-Bold"/>
                <a:sym typeface="Dartmouth Ruzicka 1 Semi-Bold"/>
              </a:rPr>
              <a:t>Timetable Editor Reports</a:t>
            </a:r>
          </a:p>
        </p:txBody>
      </p:sp>
      <p:sp>
        <p:nvSpPr>
          <p:cNvPr id="2" name="TextBox 5">
            <a:extLst>
              <a:ext uri="{FF2B5EF4-FFF2-40B4-BE49-F238E27FC236}">
                <a16:creationId xmlns:a16="http://schemas.microsoft.com/office/drawing/2014/main" id="{AE2BF188-840A-3C67-3C68-AFAFC10B89F9}"/>
              </a:ext>
            </a:extLst>
          </p:cNvPr>
          <p:cNvSpPr txBox="1"/>
          <p:nvPr/>
        </p:nvSpPr>
        <p:spPr>
          <a:xfrm>
            <a:off x="800100" y="1714500"/>
            <a:ext cx="11446454" cy="812017"/>
          </a:xfrm>
          <a:prstGeom prst="rect">
            <a:avLst/>
          </a:prstGeom>
        </p:spPr>
        <p:txBody>
          <a:bodyPr lIns="0" tIns="0" rIns="0" bIns="0" rtlCol="0" anchor="t">
            <a:spAutoFit/>
          </a:bodyPr>
          <a:lstStyle/>
          <a:p>
            <a:pPr algn="l">
              <a:lnSpc>
                <a:spcPts val="6719"/>
              </a:lnSpc>
            </a:pPr>
            <a:r>
              <a:rPr lang="en-US" sz="4800">
                <a:solidFill>
                  <a:srgbClr val="000000"/>
                </a:solidFill>
                <a:latin typeface="Dartmouth Ruzicka 1"/>
                <a:ea typeface="Dartmouth Ruzicka 1"/>
                <a:cs typeface="Dartmouth Ruzicka 1"/>
                <a:sym typeface="Dartmouth Ruzicka 1"/>
              </a:rPr>
              <a:t>NRO and Distributive and World Culture</a:t>
            </a:r>
          </a:p>
        </p:txBody>
      </p:sp>
      <p:pic>
        <p:nvPicPr>
          <p:cNvPr id="6" name="Picture 5">
            <a:extLst>
              <a:ext uri="{FF2B5EF4-FFF2-40B4-BE49-F238E27FC236}">
                <a16:creationId xmlns:a16="http://schemas.microsoft.com/office/drawing/2014/main" id="{8BC9D497-447E-F6DD-D88A-C78E95F49257}"/>
              </a:ext>
            </a:extLst>
          </p:cNvPr>
          <p:cNvPicPr>
            <a:picLocks noChangeAspect="1"/>
          </p:cNvPicPr>
          <p:nvPr/>
        </p:nvPicPr>
        <p:blipFill>
          <a:blip r:embed="rId4"/>
          <a:stretch>
            <a:fillRect/>
          </a:stretch>
        </p:blipFill>
        <p:spPr>
          <a:xfrm>
            <a:off x="8077200" y="2671763"/>
            <a:ext cx="9203267" cy="5808191"/>
          </a:xfrm>
          <a:prstGeom prst="rect">
            <a:avLst/>
          </a:prstGeom>
        </p:spPr>
      </p:pic>
      <p:pic>
        <p:nvPicPr>
          <p:cNvPr id="7" name="Picture 6">
            <a:extLst>
              <a:ext uri="{FF2B5EF4-FFF2-40B4-BE49-F238E27FC236}">
                <a16:creationId xmlns:a16="http://schemas.microsoft.com/office/drawing/2014/main" id="{A2F6E28B-4334-6BC4-FCD4-55B520810ED8}"/>
              </a:ext>
            </a:extLst>
          </p:cNvPr>
          <p:cNvPicPr>
            <a:picLocks noChangeAspect="1"/>
          </p:cNvPicPr>
          <p:nvPr/>
        </p:nvPicPr>
        <p:blipFill>
          <a:blip r:embed="rId5"/>
          <a:stretch>
            <a:fillRect/>
          </a:stretch>
        </p:blipFill>
        <p:spPr>
          <a:xfrm>
            <a:off x="1600200" y="2671763"/>
            <a:ext cx="5257800" cy="6773283"/>
          </a:xfrm>
          <a:prstGeom prst="rect">
            <a:avLst/>
          </a:prstGeom>
        </p:spPr>
      </p:pic>
    </p:spTree>
    <p:extLst>
      <p:ext uri="{BB962C8B-B14F-4D97-AF65-F5344CB8AC3E}">
        <p14:creationId xmlns:p14="http://schemas.microsoft.com/office/powerpoint/2010/main" val="332543009"/>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81012" y="2247900"/>
            <a:ext cx="13498378" cy="5467394"/>
          </a:xfrm>
          <a:prstGeom prst="rect">
            <a:avLst/>
          </a:prstGeom>
        </p:spPr>
        <p:txBody>
          <a:bodyPr lIns="0" tIns="0" rIns="0" bIns="0" rtlCol="0" anchor="t">
            <a:spAutoFit/>
          </a:bodyPr>
          <a:lstStyle/>
          <a:p>
            <a:pPr marL="604519" lvl="1" indent="-302260" algn="l">
              <a:lnSpc>
                <a:spcPts val="3919"/>
              </a:lnSpc>
              <a:buFont typeface="Arial"/>
              <a:buChar char="•"/>
            </a:pPr>
            <a:r>
              <a:rPr lang="en-US" sz="2799">
                <a:solidFill>
                  <a:srgbClr val="000000"/>
                </a:solidFill>
                <a:latin typeface="National 2 2"/>
                <a:ea typeface="National 2 2"/>
                <a:cs typeface="National 2 2"/>
                <a:sym typeface="National 2 2"/>
              </a:rPr>
              <a:t>Important Information and Meeting Format</a:t>
            </a:r>
          </a:p>
          <a:p>
            <a:pPr marL="604519" lvl="1" indent="-302260" algn="l">
              <a:lnSpc>
                <a:spcPts val="3919"/>
              </a:lnSpc>
              <a:buFont typeface="Arial"/>
              <a:buChar char="•"/>
            </a:pPr>
            <a:r>
              <a:rPr lang="en-US" sz="2799">
                <a:solidFill>
                  <a:srgbClr val="000000"/>
                </a:solidFill>
                <a:latin typeface="National 2 2"/>
                <a:ea typeface="National 2 2"/>
                <a:cs typeface="National 2 2"/>
                <a:sym typeface="National 2 2"/>
              </a:rPr>
              <a:t>Department/Program Timetable Editor Overview</a:t>
            </a:r>
          </a:p>
          <a:p>
            <a:pPr marL="604519" lvl="1" indent="-302260" algn="l">
              <a:lnSpc>
                <a:spcPts val="3919"/>
              </a:lnSpc>
              <a:buFont typeface="Arial"/>
              <a:buChar char="•"/>
            </a:pPr>
            <a:r>
              <a:rPr lang="en-US" sz="2799">
                <a:solidFill>
                  <a:srgbClr val="000000"/>
                </a:solidFill>
                <a:latin typeface="National 2 2"/>
                <a:ea typeface="National 2 2"/>
                <a:cs typeface="National 2 2"/>
                <a:sym typeface="National 2 2"/>
              </a:rPr>
              <a:t>Helpful Basics</a:t>
            </a:r>
          </a:p>
          <a:p>
            <a:pPr marL="604519" lvl="1" indent="-302260" algn="l">
              <a:lnSpc>
                <a:spcPts val="3919"/>
              </a:lnSpc>
              <a:buFont typeface="Arial"/>
              <a:buChar char="•"/>
            </a:pPr>
            <a:r>
              <a:rPr lang="en-US" sz="2799">
                <a:solidFill>
                  <a:srgbClr val="000000"/>
                </a:solidFill>
                <a:latin typeface="National 2 2"/>
                <a:ea typeface="National 2 2"/>
                <a:cs typeface="National 2 2"/>
                <a:sym typeface="National 2 2"/>
              </a:rPr>
              <a:t>Adding a Course</a:t>
            </a:r>
          </a:p>
          <a:p>
            <a:pPr marL="604519" lvl="1" indent="-302260" algn="l">
              <a:lnSpc>
                <a:spcPts val="3919"/>
              </a:lnSpc>
              <a:buFont typeface="Arial"/>
              <a:buChar char="•"/>
            </a:pPr>
            <a:r>
              <a:rPr lang="en-US" sz="2799">
                <a:solidFill>
                  <a:srgbClr val="000000"/>
                </a:solidFill>
                <a:latin typeface="National 2 2"/>
                <a:ea typeface="National 2 2"/>
                <a:cs typeface="National 2 2"/>
                <a:sym typeface="National 2 2"/>
              </a:rPr>
              <a:t>Required Course Information</a:t>
            </a:r>
          </a:p>
          <a:p>
            <a:pPr marL="604519" lvl="1" indent="-302260" algn="l">
              <a:lnSpc>
                <a:spcPts val="3919"/>
              </a:lnSpc>
              <a:buFont typeface="Arial"/>
              <a:buChar char="•"/>
            </a:pPr>
            <a:r>
              <a:rPr lang="en-US" sz="2799">
                <a:solidFill>
                  <a:srgbClr val="000000"/>
                </a:solidFill>
                <a:latin typeface="National 2 2"/>
                <a:ea typeface="National 2 2"/>
                <a:cs typeface="National 2 2"/>
                <a:sym typeface="National 2 2"/>
              </a:rPr>
              <a:t>Additional Fields</a:t>
            </a:r>
          </a:p>
          <a:p>
            <a:pPr marL="604519" lvl="1" indent="-302260" algn="l">
              <a:lnSpc>
                <a:spcPts val="3919"/>
              </a:lnSpc>
              <a:buFont typeface="Arial"/>
              <a:buChar char="•"/>
            </a:pPr>
            <a:r>
              <a:rPr lang="en-US" sz="2799">
                <a:solidFill>
                  <a:srgbClr val="000000"/>
                </a:solidFill>
                <a:latin typeface="National 2 2"/>
                <a:ea typeface="National 2 2"/>
                <a:cs typeface="National 2 2"/>
                <a:sym typeface="National 2 2"/>
              </a:rPr>
              <a:t>Textbook Tool</a:t>
            </a:r>
          </a:p>
          <a:p>
            <a:pPr marL="604519" lvl="1" indent="-302260" algn="l">
              <a:lnSpc>
                <a:spcPts val="3919"/>
              </a:lnSpc>
              <a:buFont typeface="Arial"/>
              <a:buChar char="•"/>
            </a:pPr>
            <a:r>
              <a:rPr lang="en-US" sz="2799">
                <a:solidFill>
                  <a:srgbClr val="000000"/>
                </a:solidFill>
                <a:latin typeface="National 2 2"/>
                <a:ea typeface="National 2 2"/>
                <a:cs typeface="National 2 2"/>
                <a:sym typeface="National 2 2"/>
              </a:rPr>
              <a:t>IP Course Manager</a:t>
            </a:r>
          </a:p>
          <a:p>
            <a:pPr marL="604519" lvl="1" indent="-302260" algn="l">
              <a:lnSpc>
                <a:spcPts val="3919"/>
              </a:lnSpc>
              <a:buFont typeface="Arial"/>
              <a:buChar char="•"/>
            </a:pPr>
            <a:r>
              <a:rPr lang="en-US" sz="2799">
                <a:solidFill>
                  <a:srgbClr val="000000"/>
                </a:solidFill>
                <a:latin typeface="National 2 2"/>
                <a:ea typeface="National 2 2"/>
                <a:cs typeface="National 2 2"/>
                <a:sym typeface="National 2 2"/>
              </a:rPr>
              <a:t>Timetable Editor Reports</a:t>
            </a:r>
          </a:p>
          <a:p>
            <a:pPr marL="604519" lvl="1" indent="-302260" algn="l">
              <a:lnSpc>
                <a:spcPts val="3919"/>
              </a:lnSpc>
              <a:buFont typeface="Arial"/>
              <a:buChar char="•"/>
            </a:pPr>
            <a:r>
              <a:rPr lang="en-US" sz="2799">
                <a:solidFill>
                  <a:srgbClr val="000000"/>
                </a:solidFill>
                <a:latin typeface="National 2 2"/>
                <a:ea typeface="National 2 2"/>
                <a:cs typeface="National 2 2"/>
                <a:sym typeface="National 2 2"/>
              </a:rPr>
              <a:t>Common Errors/Special Mentions</a:t>
            </a:r>
          </a:p>
          <a:p>
            <a:pPr marL="604519" lvl="1" indent="-302260" algn="l">
              <a:lnSpc>
                <a:spcPts val="3919"/>
              </a:lnSpc>
              <a:buFont typeface="Arial"/>
              <a:buChar char="•"/>
            </a:pPr>
            <a:r>
              <a:rPr lang="en-US" sz="2799">
                <a:solidFill>
                  <a:srgbClr val="000000"/>
                </a:solidFill>
                <a:latin typeface="National 2 2"/>
                <a:ea typeface="National 2 2"/>
                <a:cs typeface="National 2 2"/>
                <a:sym typeface="National 2 2"/>
              </a:rPr>
              <a:t>Final Questions</a:t>
            </a:r>
          </a:p>
        </p:txBody>
      </p:sp>
      <p:sp>
        <p:nvSpPr>
          <p:cNvPr id="3" name="Freeform 3"/>
          <p:cNvSpPr/>
          <p:nvPr/>
        </p:nvSpPr>
        <p:spPr>
          <a:xfrm>
            <a:off x="800100" y="8810625"/>
            <a:ext cx="714375" cy="731669"/>
          </a:xfrm>
          <a:custGeom>
            <a:avLst/>
            <a:gdLst/>
            <a:ahLst/>
            <a:cxnLst/>
            <a:rect l="l" t="t" r="r" b="b"/>
            <a:pathLst>
              <a:path w="714375" h="731669">
                <a:moveTo>
                  <a:pt x="0" y="0"/>
                </a:moveTo>
                <a:lnTo>
                  <a:pt x="714375" y="0"/>
                </a:lnTo>
                <a:lnTo>
                  <a:pt x="714375" y="731669"/>
                </a:lnTo>
                <a:lnTo>
                  <a:pt x="0" y="73166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p:cNvSpPr txBox="1"/>
          <p:nvPr/>
        </p:nvSpPr>
        <p:spPr>
          <a:xfrm>
            <a:off x="800100" y="537466"/>
            <a:ext cx="12344400" cy="897682"/>
          </a:xfrm>
          <a:prstGeom prst="rect">
            <a:avLst/>
          </a:prstGeom>
        </p:spPr>
        <p:txBody>
          <a:bodyPr lIns="0" tIns="0" rIns="0" bIns="0" rtlCol="0" anchor="t">
            <a:spAutoFit/>
          </a:bodyPr>
          <a:lstStyle/>
          <a:p>
            <a:pPr algn="l">
              <a:lnSpc>
                <a:spcPts val="7039"/>
              </a:lnSpc>
            </a:pPr>
            <a:r>
              <a:rPr lang="en-US" sz="6399" b="1">
                <a:solidFill>
                  <a:srgbClr val="00693E"/>
                </a:solidFill>
                <a:latin typeface="Dartmouth Ruzicka 1 Semi-Bold"/>
                <a:ea typeface="Dartmouth Ruzicka 1 Semi-Bold"/>
                <a:cs typeface="Dartmouth Ruzicka 1 Semi-Bold"/>
                <a:sym typeface="Dartmouth Ruzicka 1 Semi-Bold"/>
              </a:rPr>
              <a:t>Talking Points</a:t>
            </a:r>
          </a:p>
        </p:txBody>
      </p:sp>
    </p:spTree>
    <p:extLst>
      <p:ext uri="{BB962C8B-B14F-4D97-AF65-F5344CB8AC3E}">
        <p14:creationId xmlns:p14="http://schemas.microsoft.com/office/powerpoint/2010/main" val="1733208165"/>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800100" y="8810625"/>
            <a:ext cx="714375" cy="731669"/>
          </a:xfrm>
          <a:custGeom>
            <a:avLst/>
            <a:gdLst/>
            <a:ahLst/>
            <a:cxnLst/>
            <a:rect l="l" t="t" r="r" b="b"/>
            <a:pathLst>
              <a:path w="714375" h="731669">
                <a:moveTo>
                  <a:pt x="0" y="0"/>
                </a:moveTo>
                <a:lnTo>
                  <a:pt x="714375" y="0"/>
                </a:lnTo>
                <a:lnTo>
                  <a:pt x="714375" y="731669"/>
                </a:lnTo>
                <a:lnTo>
                  <a:pt x="0" y="73166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p:cNvSpPr txBox="1"/>
          <p:nvPr/>
        </p:nvSpPr>
        <p:spPr>
          <a:xfrm>
            <a:off x="800100" y="537466"/>
            <a:ext cx="12344400" cy="897682"/>
          </a:xfrm>
          <a:prstGeom prst="rect">
            <a:avLst/>
          </a:prstGeom>
        </p:spPr>
        <p:txBody>
          <a:bodyPr lIns="0" tIns="0" rIns="0" bIns="0" rtlCol="0" anchor="t">
            <a:spAutoFit/>
          </a:bodyPr>
          <a:lstStyle/>
          <a:p>
            <a:pPr algn="l">
              <a:lnSpc>
                <a:spcPts val="7039"/>
              </a:lnSpc>
            </a:pPr>
            <a:r>
              <a:rPr lang="en-US" sz="6399" b="1">
                <a:solidFill>
                  <a:srgbClr val="00693E"/>
                </a:solidFill>
                <a:latin typeface="Dartmouth Ruzicka 1 Semi-Bold"/>
                <a:ea typeface="Dartmouth Ruzicka 1 Semi-Bold"/>
                <a:cs typeface="Dartmouth Ruzicka 1 Semi-Bold"/>
                <a:sym typeface="Dartmouth Ruzicka 1 Semi-Bold"/>
              </a:rPr>
              <a:t>Timetable Editor Reports</a:t>
            </a:r>
          </a:p>
        </p:txBody>
      </p:sp>
      <p:sp>
        <p:nvSpPr>
          <p:cNvPr id="2" name="TextBox 5">
            <a:extLst>
              <a:ext uri="{FF2B5EF4-FFF2-40B4-BE49-F238E27FC236}">
                <a16:creationId xmlns:a16="http://schemas.microsoft.com/office/drawing/2014/main" id="{AE2BF188-840A-3C67-3C68-AFAFC10B89F9}"/>
              </a:ext>
            </a:extLst>
          </p:cNvPr>
          <p:cNvSpPr txBox="1"/>
          <p:nvPr/>
        </p:nvSpPr>
        <p:spPr>
          <a:xfrm>
            <a:off x="800100" y="1714500"/>
            <a:ext cx="11446454" cy="812017"/>
          </a:xfrm>
          <a:prstGeom prst="rect">
            <a:avLst/>
          </a:prstGeom>
        </p:spPr>
        <p:txBody>
          <a:bodyPr lIns="0" tIns="0" rIns="0" bIns="0" rtlCol="0" anchor="t">
            <a:spAutoFit/>
          </a:bodyPr>
          <a:lstStyle/>
          <a:p>
            <a:pPr algn="l">
              <a:lnSpc>
                <a:spcPts val="6719"/>
              </a:lnSpc>
            </a:pPr>
            <a:r>
              <a:rPr lang="en-US" sz="4800">
                <a:solidFill>
                  <a:srgbClr val="000000"/>
                </a:solidFill>
                <a:latin typeface="Dartmouth Ruzicka 1"/>
                <a:ea typeface="Dartmouth Ruzicka 1"/>
                <a:cs typeface="Dartmouth Ruzicka 1"/>
                <a:sym typeface="Dartmouth Ruzicka 1"/>
              </a:rPr>
              <a:t>Scheduling and Textbook</a:t>
            </a:r>
          </a:p>
        </p:txBody>
      </p:sp>
      <p:pic>
        <p:nvPicPr>
          <p:cNvPr id="5" name="Picture 4">
            <a:extLst>
              <a:ext uri="{FF2B5EF4-FFF2-40B4-BE49-F238E27FC236}">
                <a16:creationId xmlns:a16="http://schemas.microsoft.com/office/drawing/2014/main" id="{32CCB78A-9865-EB11-4FFC-170351209239}"/>
              </a:ext>
            </a:extLst>
          </p:cNvPr>
          <p:cNvPicPr>
            <a:picLocks noChangeAspect="1"/>
          </p:cNvPicPr>
          <p:nvPr/>
        </p:nvPicPr>
        <p:blipFill>
          <a:blip r:embed="rId4"/>
          <a:stretch>
            <a:fillRect/>
          </a:stretch>
        </p:blipFill>
        <p:spPr>
          <a:xfrm>
            <a:off x="766232" y="2539216"/>
            <a:ext cx="11184681" cy="4433084"/>
          </a:xfrm>
          <a:prstGeom prst="rect">
            <a:avLst/>
          </a:prstGeom>
        </p:spPr>
      </p:pic>
      <p:pic>
        <p:nvPicPr>
          <p:cNvPr id="8" name="Picture 7">
            <a:extLst>
              <a:ext uri="{FF2B5EF4-FFF2-40B4-BE49-F238E27FC236}">
                <a16:creationId xmlns:a16="http://schemas.microsoft.com/office/drawing/2014/main" id="{742788A4-8165-0A86-08B5-7ED2A01D9B07}"/>
              </a:ext>
            </a:extLst>
          </p:cNvPr>
          <p:cNvPicPr>
            <a:picLocks noChangeAspect="1"/>
          </p:cNvPicPr>
          <p:nvPr/>
        </p:nvPicPr>
        <p:blipFill>
          <a:blip r:embed="rId5"/>
          <a:stretch>
            <a:fillRect/>
          </a:stretch>
        </p:blipFill>
        <p:spPr>
          <a:xfrm>
            <a:off x="3532220" y="7294017"/>
            <a:ext cx="14250109" cy="2497683"/>
          </a:xfrm>
          <a:prstGeom prst="rect">
            <a:avLst/>
          </a:prstGeom>
        </p:spPr>
      </p:pic>
    </p:spTree>
    <p:extLst>
      <p:ext uri="{BB962C8B-B14F-4D97-AF65-F5344CB8AC3E}">
        <p14:creationId xmlns:p14="http://schemas.microsoft.com/office/powerpoint/2010/main" val="3298296066"/>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800100" y="8810625"/>
            <a:ext cx="714375" cy="731669"/>
          </a:xfrm>
          <a:custGeom>
            <a:avLst/>
            <a:gdLst/>
            <a:ahLst/>
            <a:cxnLst/>
            <a:rect l="l" t="t" r="r" b="b"/>
            <a:pathLst>
              <a:path w="714375" h="731669">
                <a:moveTo>
                  <a:pt x="0" y="0"/>
                </a:moveTo>
                <a:lnTo>
                  <a:pt x="714375" y="0"/>
                </a:lnTo>
                <a:lnTo>
                  <a:pt x="714375" y="731669"/>
                </a:lnTo>
                <a:lnTo>
                  <a:pt x="0" y="73166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p:cNvSpPr txBox="1"/>
          <p:nvPr/>
        </p:nvSpPr>
        <p:spPr>
          <a:xfrm>
            <a:off x="800100" y="537466"/>
            <a:ext cx="12344400" cy="897682"/>
          </a:xfrm>
          <a:prstGeom prst="rect">
            <a:avLst/>
          </a:prstGeom>
        </p:spPr>
        <p:txBody>
          <a:bodyPr lIns="0" tIns="0" rIns="0" bIns="0" rtlCol="0" anchor="t">
            <a:spAutoFit/>
          </a:bodyPr>
          <a:lstStyle/>
          <a:p>
            <a:pPr algn="l">
              <a:lnSpc>
                <a:spcPts val="7039"/>
              </a:lnSpc>
            </a:pPr>
            <a:r>
              <a:rPr lang="en-US" sz="6399" b="1">
                <a:solidFill>
                  <a:srgbClr val="00693E"/>
                </a:solidFill>
                <a:latin typeface="Dartmouth Ruzicka 1 Semi-Bold"/>
                <a:ea typeface="Dartmouth Ruzicka 1 Semi-Bold"/>
                <a:cs typeface="Dartmouth Ruzicka 1 Semi-Bold"/>
                <a:sym typeface="Dartmouth Ruzicka 1 Semi-Bold"/>
              </a:rPr>
              <a:t>Timetable Editor Reports</a:t>
            </a:r>
          </a:p>
        </p:txBody>
      </p:sp>
      <p:sp>
        <p:nvSpPr>
          <p:cNvPr id="2" name="TextBox 5">
            <a:extLst>
              <a:ext uri="{FF2B5EF4-FFF2-40B4-BE49-F238E27FC236}">
                <a16:creationId xmlns:a16="http://schemas.microsoft.com/office/drawing/2014/main" id="{AE2BF188-840A-3C67-3C68-AFAFC10B89F9}"/>
              </a:ext>
            </a:extLst>
          </p:cNvPr>
          <p:cNvSpPr txBox="1"/>
          <p:nvPr/>
        </p:nvSpPr>
        <p:spPr>
          <a:xfrm>
            <a:off x="800100" y="1714500"/>
            <a:ext cx="11446454" cy="812017"/>
          </a:xfrm>
          <a:prstGeom prst="rect">
            <a:avLst/>
          </a:prstGeom>
        </p:spPr>
        <p:txBody>
          <a:bodyPr lIns="0" tIns="0" rIns="0" bIns="0" rtlCol="0" anchor="t">
            <a:spAutoFit/>
          </a:bodyPr>
          <a:lstStyle/>
          <a:p>
            <a:pPr algn="l">
              <a:lnSpc>
                <a:spcPts val="6719"/>
              </a:lnSpc>
            </a:pPr>
            <a:r>
              <a:rPr lang="en-US" sz="4800">
                <a:solidFill>
                  <a:srgbClr val="000000"/>
                </a:solidFill>
                <a:latin typeface="Dartmouth Ruzicka 1"/>
                <a:ea typeface="Dartmouth Ruzicka 1"/>
                <a:cs typeface="Dartmouth Ruzicka 1"/>
                <a:sym typeface="Dartmouth Ruzicka 1"/>
              </a:rPr>
              <a:t>First Year Seminars and OCP</a:t>
            </a:r>
          </a:p>
        </p:txBody>
      </p:sp>
      <p:pic>
        <p:nvPicPr>
          <p:cNvPr id="6" name="Picture 5">
            <a:extLst>
              <a:ext uri="{FF2B5EF4-FFF2-40B4-BE49-F238E27FC236}">
                <a16:creationId xmlns:a16="http://schemas.microsoft.com/office/drawing/2014/main" id="{C927E2FE-5441-0933-EFE2-7C251338867C}"/>
              </a:ext>
            </a:extLst>
          </p:cNvPr>
          <p:cNvPicPr>
            <a:picLocks noChangeAspect="1"/>
          </p:cNvPicPr>
          <p:nvPr/>
        </p:nvPicPr>
        <p:blipFill rotWithShape="1">
          <a:blip r:embed="rId4"/>
          <a:srcRect t="8517"/>
          <a:stretch/>
        </p:blipFill>
        <p:spPr>
          <a:xfrm>
            <a:off x="262709" y="5856546"/>
            <a:ext cx="17720486" cy="1953954"/>
          </a:xfrm>
          <a:prstGeom prst="rect">
            <a:avLst/>
          </a:prstGeom>
        </p:spPr>
      </p:pic>
      <p:pic>
        <p:nvPicPr>
          <p:cNvPr id="7" name="Picture 6">
            <a:extLst>
              <a:ext uri="{FF2B5EF4-FFF2-40B4-BE49-F238E27FC236}">
                <a16:creationId xmlns:a16="http://schemas.microsoft.com/office/drawing/2014/main" id="{8EFFF361-E1FB-7416-B7DB-F2BCF2C73FA2}"/>
              </a:ext>
            </a:extLst>
          </p:cNvPr>
          <p:cNvPicPr>
            <a:picLocks noChangeAspect="1"/>
          </p:cNvPicPr>
          <p:nvPr/>
        </p:nvPicPr>
        <p:blipFill>
          <a:blip r:embed="rId5"/>
          <a:stretch>
            <a:fillRect/>
          </a:stretch>
        </p:blipFill>
        <p:spPr>
          <a:xfrm>
            <a:off x="262709" y="2556043"/>
            <a:ext cx="17720491" cy="1976560"/>
          </a:xfrm>
          <a:prstGeom prst="rect">
            <a:avLst/>
          </a:prstGeom>
        </p:spPr>
      </p:pic>
    </p:spTree>
    <p:extLst>
      <p:ext uri="{BB962C8B-B14F-4D97-AF65-F5344CB8AC3E}">
        <p14:creationId xmlns:p14="http://schemas.microsoft.com/office/powerpoint/2010/main" val="3462803648"/>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980443" cy="551499"/>
          </a:xfrm>
        </p:grpSpPr>
        <p:sp>
          <p:nvSpPr>
            <p:cNvPr id="3" name="Freeform 3"/>
            <p:cNvSpPr/>
            <p:nvPr/>
          </p:nvSpPr>
          <p:spPr>
            <a:xfrm>
              <a:off x="0" y="0"/>
              <a:ext cx="980443" cy="551499"/>
            </a:xfrm>
            <a:custGeom>
              <a:avLst/>
              <a:gdLst/>
              <a:ahLst/>
              <a:cxnLst/>
              <a:rect l="l" t="t" r="r" b="b"/>
              <a:pathLst>
                <a:path w="980443" h="551499">
                  <a:moveTo>
                    <a:pt x="0" y="0"/>
                  </a:moveTo>
                  <a:lnTo>
                    <a:pt x="980443" y="0"/>
                  </a:lnTo>
                  <a:lnTo>
                    <a:pt x="980443" y="551499"/>
                  </a:lnTo>
                  <a:lnTo>
                    <a:pt x="0" y="551499"/>
                  </a:lnTo>
                  <a:close/>
                </a:path>
              </a:pathLst>
            </a:custGeom>
            <a:solidFill>
              <a:srgbClr val="00693E"/>
            </a:solidFill>
          </p:spPr>
          <p:txBody>
            <a:bodyPr/>
            <a:lstStyle/>
            <a:p>
              <a:endParaRPr lang="en-US"/>
            </a:p>
          </p:txBody>
        </p:sp>
        <p:sp>
          <p:nvSpPr>
            <p:cNvPr id="4" name="TextBox 4"/>
            <p:cNvSpPr txBox="1"/>
            <p:nvPr/>
          </p:nvSpPr>
          <p:spPr>
            <a:xfrm>
              <a:off x="0" y="-76200"/>
              <a:ext cx="980443" cy="627699"/>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028700" y="4579243"/>
            <a:ext cx="16230600" cy="1128514"/>
          </a:xfrm>
          <a:prstGeom prst="rect">
            <a:avLst/>
          </a:prstGeom>
        </p:spPr>
        <p:txBody>
          <a:bodyPr lIns="0" tIns="0" rIns="0" bIns="0" rtlCol="0" anchor="t">
            <a:spAutoFit/>
          </a:bodyPr>
          <a:lstStyle/>
          <a:p>
            <a:pPr algn="ctr">
              <a:lnSpc>
                <a:spcPts val="8800"/>
              </a:lnSpc>
            </a:pPr>
            <a:r>
              <a:rPr lang="en-US" sz="8000">
                <a:solidFill>
                  <a:srgbClr val="FFFFFF"/>
                </a:solidFill>
                <a:latin typeface="Dartmouth Ruzicka 2"/>
                <a:ea typeface="Dartmouth Ruzicka 2"/>
                <a:cs typeface="Dartmouth Ruzicka 2"/>
                <a:sym typeface="Dartmouth Ruzicka 2"/>
              </a:rPr>
              <a:t>Questions?</a:t>
            </a:r>
          </a:p>
        </p:txBody>
      </p:sp>
      <p:sp>
        <p:nvSpPr>
          <p:cNvPr id="7" name="Freeform 7"/>
          <p:cNvSpPr/>
          <p:nvPr/>
        </p:nvSpPr>
        <p:spPr>
          <a:xfrm>
            <a:off x="800100" y="8810625"/>
            <a:ext cx="714375" cy="731669"/>
          </a:xfrm>
          <a:custGeom>
            <a:avLst/>
            <a:gdLst/>
            <a:ahLst/>
            <a:cxnLst/>
            <a:rect l="l" t="t" r="r" b="b"/>
            <a:pathLst>
              <a:path w="714375" h="731669">
                <a:moveTo>
                  <a:pt x="0" y="0"/>
                </a:moveTo>
                <a:lnTo>
                  <a:pt x="714375" y="0"/>
                </a:lnTo>
                <a:lnTo>
                  <a:pt x="714375" y="731669"/>
                </a:lnTo>
                <a:lnTo>
                  <a:pt x="0" y="73166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1134382377"/>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800100" y="8810625"/>
            <a:ext cx="714375" cy="731669"/>
          </a:xfrm>
          <a:custGeom>
            <a:avLst/>
            <a:gdLst/>
            <a:ahLst/>
            <a:cxnLst/>
            <a:rect l="l" t="t" r="r" b="b"/>
            <a:pathLst>
              <a:path w="714375" h="731669">
                <a:moveTo>
                  <a:pt x="0" y="0"/>
                </a:moveTo>
                <a:lnTo>
                  <a:pt x="714375" y="0"/>
                </a:lnTo>
                <a:lnTo>
                  <a:pt x="714375" y="731669"/>
                </a:lnTo>
                <a:lnTo>
                  <a:pt x="0" y="73166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p:cNvSpPr txBox="1"/>
          <p:nvPr/>
        </p:nvSpPr>
        <p:spPr>
          <a:xfrm>
            <a:off x="800100" y="537466"/>
            <a:ext cx="6057900" cy="897682"/>
          </a:xfrm>
          <a:prstGeom prst="rect">
            <a:avLst/>
          </a:prstGeom>
        </p:spPr>
        <p:txBody>
          <a:bodyPr wrap="square" lIns="0" tIns="0" rIns="0" bIns="0" rtlCol="0" anchor="t">
            <a:spAutoFit/>
          </a:bodyPr>
          <a:lstStyle/>
          <a:p>
            <a:pPr algn="l">
              <a:lnSpc>
                <a:spcPts val="7039"/>
              </a:lnSpc>
            </a:pPr>
            <a:r>
              <a:rPr lang="en-US" sz="6399" b="1">
                <a:solidFill>
                  <a:srgbClr val="00693E"/>
                </a:solidFill>
                <a:latin typeface="Dartmouth Ruzicka 1 Semi-Bold"/>
                <a:ea typeface="Dartmouth Ruzicka 1 Semi-Bold"/>
                <a:cs typeface="Dartmouth Ruzicka 1 Semi-Bold"/>
                <a:sym typeface="Dartmouth Ruzicka 1 Semi-Bold"/>
              </a:rPr>
              <a:t>Common Errors</a:t>
            </a:r>
          </a:p>
        </p:txBody>
      </p:sp>
      <p:sp>
        <p:nvSpPr>
          <p:cNvPr id="2" name="TextBox 4">
            <a:extLst>
              <a:ext uri="{FF2B5EF4-FFF2-40B4-BE49-F238E27FC236}">
                <a16:creationId xmlns:a16="http://schemas.microsoft.com/office/drawing/2014/main" id="{F9258F88-94BA-A4E7-B9FC-A5DC70984A24}"/>
              </a:ext>
            </a:extLst>
          </p:cNvPr>
          <p:cNvSpPr txBox="1"/>
          <p:nvPr/>
        </p:nvSpPr>
        <p:spPr>
          <a:xfrm>
            <a:off x="10241280" y="532599"/>
            <a:ext cx="6294120" cy="897682"/>
          </a:xfrm>
          <a:prstGeom prst="rect">
            <a:avLst/>
          </a:prstGeom>
        </p:spPr>
        <p:txBody>
          <a:bodyPr wrap="square" lIns="0" tIns="0" rIns="0" bIns="0" rtlCol="0" anchor="t">
            <a:spAutoFit/>
          </a:bodyPr>
          <a:lstStyle/>
          <a:p>
            <a:pPr algn="l">
              <a:lnSpc>
                <a:spcPts val="7039"/>
              </a:lnSpc>
            </a:pPr>
            <a:r>
              <a:rPr lang="en-US" sz="6399" b="1">
                <a:solidFill>
                  <a:srgbClr val="00693E"/>
                </a:solidFill>
                <a:latin typeface="Dartmouth Ruzicka 1 Semi-Bold"/>
                <a:ea typeface="Dartmouth Ruzicka 1 Semi-Bold"/>
                <a:cs typeface="Dartmouth Ruzicka 1 Semi-Bold"/>
                <a:sym typeface="Dartmouth Ruzicka 1 Semi-Bold"/>
              </a:rPr>
              <a:t>Special Mentions</a:t>
            </a:r>
          </a:p>
        </p:txBody>
      </p:sp>
      <p:sp>
        <p:nvSpPr>
          <p:cNvPr id="5" name="Content Placeholder 2">
            <a:extLst>
              <a:ext uri="{FF2B5EF4-FFF2-40B4-BE49-F238E27FC236}">
                <a16:creationId xmlns:a16="http://schemas.microsoft.com/office/drawing/2014/main" id="{F5A00CB3-6AA3-92D2-519F-74F62E8073F8}"/>
              </a:ext>
            </a:extLst>
          </p:cNvPr>
          <p:cNvSpPr txBox="1">
            <a:spLocks/>
          </p:cNvSpPr>
          <p:nvPr/>
        </p:nvSpPr>
        <p:spPr>
          <a:xfrm>
            <a:off x="415912" y="1562100"/>
            <a:ext cx="17567288" cy="6603437"/>
          </a:xfrm>
          <a:prstGeom prst="rect">
            <a:avLst/>
          </a:prstGeom>
        </p:spPr>
        <p:txBody>
          <a:bodyPr vert="horz" lIns="0" tIns="45720" rIns="0" bIns="45720" numCol="2"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en-US" sz="2400">
                <a:latin typeface="National 2 2" panose="020B0604020202020204" charset="0"/>
              </a:rPr>
              <a:t>Error: Incorrect information from IRIS</a:t>
            </a:r>
          </a:p>
          <a:p>
            <a:pPr marL="383540" lvl="1">
              <a:buFont typeface="Arial" panose="020B0604020202020204" pitchFamily="34" charset="0"/>
              <a:buChar char="•"/>
            </a:pPr>
            <a:r>
              <a:rPr lang="en-US" sz="2000">
                <a:latin typeface="National 2 2"/>
              </a:rPr>
              <a:t>What to look for: Cross-lists that don’t exist, old course numbers</a:t>
            </a:r>
          </a:p>
          <a:p>
            <a:pPr marL="383540" lvl="1">
              <a:buFont typeface="Arial" panose="020B0604020202020204" pitchFamily="34" charset="0"/>
              <a:buChar char="•"/>
            </a:pPr>
            <a:r>
              <a:rPr lang="en-US" sz="2000">
                <a:latin typeface="National 2 2" panose="020B0604020202020204" charset="0"/>
              </a:rPr>
              <a:t>How to fix: Remove from the Timetable Editor and add a new entry</a:t>
            </a:r>
            <a:br>
              <a:rPr lang="en-US" sz="2000">
                <a:latin typeface="National 2 2" panose="020B0604020202020204" charset="0"/>
              </a:rPr>
            </a:br>
            <a:r>
              <a:rPr lang="en-US" sz="2400">
                <a:latin typeface="National 2 2" panose="020B0604020202020204" charset="0"/>
              </a:rPr>
              <a:t> </a:t>
            </a:r>
          </a:p>
          <a:p>
            <a:pPr>
              <a:buFont typeface="Arial" panose="020B0604020202020204" pitchFamily="34" charset="0"/>
              <a:buChar char="•"/>
            </a:pPr>
            <a:r>
              <a:rPr lang="en-US" sz="2400">
                <a:latin typeface="National 2 2"/>
              </a:rPr>
              <a:t>Error: The Timetable Editor does not recognize a course number</a:t>
            </a:r>
          </a:p>
          <a:p>
            <a:pPr marL="383540" lvl="1">
              <a:buFont typeface="Arial" panose="020B0604020202020204" pitchFamily="34" charset="0"/>
              <a:buChar char="•"/>
            </a:pPr>
            <a:r>
              <a:rPr lang="en-US" sz="2000">
                <a:latin typeface="National 2 2" panose="020B0604020202020204" charset="0"/>
              </a:rPr>
              <a:t>What to look for: Receiving an error when trying to add an existing course or cross-list</a:t>
            </a:r>
          </a:p>
          <a:p>
            <a:pPr marL="383540" lvl="1">
              <a:buFont typeface="Arial" panose="020B0604020202020204" pitchFamily="34" charset="0"/>
              <a:buChar char="•"/>
            </a:pPr>
            <a:r>
              <a:rPr lang="en-US" sz="2000">
                <a:latin typeface="National 2 2" panose="020B0604020202020204" charset="0"/>
              </a:rPr>
              <a:t>How to fix: Confirm that the correct number format is being used. Ex: 023 instead of 23, or 08.10 instead of 8.1</a:t>
            </a:r>
            <a:br>
              <a:rPr lang="en-US" sz="2400">
                <a:latin typeface="National 2 2" panose="020B0604020202020204" charset="0"/>
              </a:rPr>
            </a:br>
            <a:r>
              <a:rPr lang="en-US" sz="2400">
                <a:latin typeface="National 2 2" panose="020B0604020202020204" charset="0"/>
              </a:rPr>
              <a:t> </a:t>
            </a:r>
          </a:p>
          <a:p>
            <a:pPr>
              <a:buFont typeface="Arial" panose="020B0604020202020204" pitchFamily="34" charset="0"/>
              <a:buChar char="•"/>
            </a:pPr>
            <a:r>
              <a:rPr lang="en-US" sz="2400">
                <a:latin typeface="National 2 2" panose="020B0604020202020204" charset="0"/>
              </a:rPr>
              <a:t>Error: Course is published as Credit/No-Credit</a:t>
            </a:r>
          </a:p>
          <a:p>
            <a:pPr marL="383540" lvl="1">
              <a:buFont typeface="Arial" panose="020B0604020202020204" pitchFamily="34" charset="0"/>
              <a:buChar char="•"/>
            </a:pPr>
            <a:r>
              <a:rPr lang="en-US" sz="2000">
                <a:latin typeface="National 2 2" panose="020B0604020202020204" charset="0"/>
              </a:rPr>
              <a:t>What to look for: The CT/NC box is checked in the Timetable Editor</a:t>
            </a:r>
          </a:p>
          <a:p>
            <a:pPr marL="383540" lvl="1">
              <a:buFont typeface="Arial" panose="020B0604020202020204" pitchFamily="34" charset="0"/>
              <a:buChar char="•"/>
            </a:pPr>
            <a:r>
              <a:rPr lang="en-US" sz="2000">
                <a:latin typeface="National 2 2" panose="020B0604020202020204" charset="0"/>
              </a:rPr>
              <a:t>How to fix: Uncheck the CT/NC box</a:t>
            </a:r>
          </a:p>
          <a:p>
            <a:pPr marL="383540" lvl="1">
              <a:buFont typeface="Arial" panose="020B0604020202020204" pitchFamily="34" charset="0"/>
              <a:buChar char="•"/>
            </a:pPr>
            <a:endParaRPr lang="en-US" sz="2400">
              <a:latin typeface="National 2 2" panose="020B0604020202020204" charset="0"/>
            </a:endParaRPr>
          </a:p>
          <a:p>
            <a:pPr marL="383540" lvl="1">
              <a:buFont typeface="Arial" panose="020B0604020202020204" pitchFamily="34" charset="0"/>
              <a:buChar char="•"/>
            </a:pPr>
            <a:endParaRPr lang="en-US" sz="2400">
              <a:latin typeface="National 2 2" panose="020B0604020202020204" charset="0"/>
            </a:endParaRPr>
          </a:p>
          <a:p>
            <a:pPr marL="383540" lvl="1">
              <a:buFont typeface="Arial" panose="020B0604020202020204" pitchFamily="34" charset="0"/>
              <a:buChar char="•"/>
            </a:pPr>
            <a:endParaRPr lang="en-US" sz="2400">
              <a:latin typeface="National 2 2" panose="020B0604020202020204" charset="0"/>
            </a:endParaRPr>
          </a:p>
          <a:p>
            <a:pPr marL="383540" lvl="1">
              <a:buFont typeface="Arial" panose="020B0604020202020204" pitchFamily="34" charset="0"/>
              <a:buChar char="•"/>
            </a:pPr>
            <a:endParaRPr lang="en-US" sz="2400">
              <a:latin typeface="National 2 2" panose="020B0604020202020204" charset="0"/>
            </a:endParaRPr>
          </a:p>
          <a:p>
            <a:pPr marL="383540" lvl="1">
              <a:buFont typeface="Arial" panose="020B0604020202020204" pitchFamily="34" charset="0"/>
              <a:buChar char="•"/>
            </a:pPr>
            <a:endParaRPr lang="en-US" sz="2400">
              <a:latin typeface="National 2 2" panose="020B0604020202020204" charset="0"/>
            </a:endParaRPr>
          </a:p>
          <a:p>
            <a:pPr marL="383540" lvl="1">
              <a:buFont typeface="Arial" panose="020B0604020202020204" pitchFamily="34" charset="0"/>
              <a:buChar char="•"/>
            </a:pPr>
            <a:endParaRPr lang="en-US" sz="2400">
              <a:latin typeface="National 2 2" panose="020B0604020202020204" charset="0"/>
            </a:endParaRPr>
          </a:p>
          <a:p>
            <a:pPr marL="383540" lvl="1">
              <a:buFont typeface="Arial" panose="020B0604020202020204" pitchFamily="34" charset="0"/>
              <a:buChar char="•"/>
            </a:pPr>
            <a:endParaRPr lang="en-US" sz="2400">
              <a:latin typeface="National 2 2" panose="020B0604020202020204" charset="0"/>
            </a:endParaRPr>
          </a:p>
          <a:p>
            <a:pPr marL="383540" lvl="1">
              <a:buFont typeface="Arial" panose="020B0604020202020204" pitchFamily="34" charset="0"/>
              <a:buChar char="•"/>
            </a:pPr>
            <a:endParaRPr lang="en-US" sz="2400">
              <a:latin typeface="National 2 2" panose="020B0604020202020204" charset="0"/>
            </a:endParaRPr>
          </a:p>
          <a:p>
            <a:pPr marL="383540" lvl="1">
              <a:buFont typeface="Arial" panose="020B0604020202020204" pitchFamily="34" charset="0"/>
              <a:buChar char="•"/>
            </a:pPr>
            <a:r>
              <a:rPr lang="en-US" sz="2400">
                <a:latin typeface="National 2 2" panose="020B0604020202020204" charset="0"/>
              </a:rPr>
              <a:t>Off Campus Programming (LSA/FSP)</a:t>
            </a:r>
          </a:p>
          <a:p>
            <a:pPr marL="566420" lvl="2">
              <a:buFont typeface="Arial" panose="020B0604020202020204" pitchFamily="34" charset="0"/>
              <a:buChar char="•"/>
            </a:pPr>
            <a:r>
              <a:rPr lang="en-US" sz="2000">
                <a:latin typeface="National 2 2"/>
              </a:rPr>
              <a:t>Required to have: Section 90s, instructor name, Meeting Time Period. May not have enrollment limits or an IP</a:t>
            </a:r>
          </a:p>
          <a:p>
            <a:pPr marL="566420" lvl="2">
              <a:buFont typeface="Arial" panose="020B0604020202020204" pitchFamily="34" charset="0"/>
              <a:buChar char="•"/>
            </a:pPr>
            <a:r>
              <a:rPr lang="en-US" sz="2000">
                <a:latin typeface="National 2 2" panose="020B0604020202020204" charset="0"/>
              </a:rPr>
              <a:t> Need help? Email Registrar’s Office for help renumbering course sections. You may wish to coordinate with the Guarini Institute to make sure their website reflects your planned offerings</a:t>
            </a:r>
          </a:p>
          <a:p>
            <a:pPr marL="226695" lvl="2" indent="156845">
              <a:buFont typeface="Arial" panose="020B0604020202020204" pitchFamily="34" charset="0"/>
              <a:buChar char="•"/>
            </a:pPr>
            <a:r>
              <a:rPr lang="en-US" sz="2400">
                <a:latin typeface="National 2 2" panose="020B0604020202020204" charset="0"/>
              </a:rPr>
              <a:t>Courses published after Timetable deadline/course data that needs changing</a:t>
            </a:r>
          </a:p>
          <a:p>
            <a:pPr marL="566420" lvl="2">
              <a:buFont typeface="Arial" panose="020B0604020202020204" pitchFamily="34" charset="0"/>
              <a:buChar char="•"/>
            </a:pPr>
            <a:r>
              <a:rPr lang="en-US" sz="2400">
                <a:latin typeface="National 2 2" panose="020B0604020202020204" charset="0"/>
              </a:rPr>
              <a:t>Add course to the Timetable Editor and let the Registrar’s Office know</a:t>
            </a:r>
          </a:p>
          <a:p>
            <a:pPr marL="749300" lvl="3">
              <a:buFont typeface="Arial" panose="020B0604020202020204" pitchFamily="34" charset="0"/>
              <a:buChar char="•"/>
            </a:pPr>
            <a:r>
              <a:rPr lang="en-US" sz="2000">
                <a:latin typeface="National 2 2"/>
              </a:rPr>
              <a:t>If there is heavy demand for classrooms during a popular time period, there may not be room for additional courses. Reach out to the Registrar’s Office with desired time period, enrollment limits, and any desired classroom space with more information.</a:t>
            </a:r>
          </a:p>
          <a:p>
            <a:pPr marL="566420" lvl="2">
              <a:buFont typeface="Arial" panose="020B0604020202020204" pitchFamily="34" charset="0"/>
              <a:buChar char="•"/>
            </a:pPr>
            <a:r>
              <a:rPr lang="en-US" sz="2400">
                <a:latin typeface="National 2 2" panose="020B0604020202020204" charset="0"/>
              </a:rPr>
              <a:t>Course changes</a:t>
            </a:r>
          </a:p>
          <a:p>
            <a:pPr marL="749300" lvl="3">
              <a:buFont typeface="Arial" panose="020B0604020202020204" pitchFamily="34" charset="0"/>
              <a:buChar char="•"/>
            </a:pPr>
            <a:r>
              <a:rPr lang="en-US" sz="2000">
                <a:latin typeface="National 2 2" panose="020B0604020202020204" charset="0"/>
              </a:rPr>
              <a:t>Course names, descriptions, NRO-status, grading method: may not be changed after publication.</a:t>
            </a:r>
          </a:p>
          <a:p>
            <a:pPr marL="749300" lvl="3">
              <a:buFont typeface="Arial" panose="020B0604020202020204" pitchFamily="34" charset="0"/>
              <a:buChar char="•"/>
            </a:pPr>
            <a:r>
              <a:rPr lang="en-US" sz="2000">
                <a:latin typeface="National 2 2" panose="020B0604020202020204" charset="0"/>
              </a:rPr>
              <a:t>To raise enrollment limit: submit request to Registrar’s Office. To lower enrollment limit, you must first receive approval from the Associate Deans.</a:t>
            </a:r>
          </a:p>
          <a:p>
            <a:pPr marL="749300" lvl="3">
              <a:buFont typeface="Arial" panose="020B0604020202020204" pitchFamily="34" charset="0"/>
              <a:buChar char="•"/>
            </a:pPr>
            <a:r>
              <a:rPr lang="en-US" sz="2000">
                <a:latin typeface="National 2 2" panose="020B0604020202020204" charset="0"/>
              </a:rPr>
              <a:t>Time change: Instructor and/or chair may submit request to Registrar’s Office for consideration and next steps.</a:t>
            </a:r>
          </a:p>
          <a:p>
            <a:pPr marL="749300" lvl="3">
              <a:buFont typeface="Arial" panose="020B0604020202020204" pitchFamily="34" charset="0"/>
              <a:buChar char="•"/>
            </a:pPr>
            <a:r>
              <a:rPr lang="en-US" sz="2000">
                <a:latin typeface="National 2 2" panose="020B0604020202020204" charset="0"/>
              </a:rPr>
              <a:t>Distributives: If no distributives/world cultures exist, a DCARS proposal may be submitted.</a:t>
            </a:r>
          </a:p>
          <a:p>
            <a:pPr marL="749300" lvl="3">
              <a:buFont typeface="Arial" panose="020B0604020202020204" pitchFamily="34" charset="0"/>
              <a:buChar char="•"/>
            </a:pPr>
            <a:r>
              <a:rPr lang="en-US" sz="2000">
                <a:latin typeface="National 2 2" panose="020B0604020202020204" charset="0"/>
              </a:rPr>
              <a:t>Language Requirements: Reach out to the Registrar’s Office to enquire.</a:t>
            </a:r>
          </a:p>
        </p:txBody>
      </p:sp>
    </p:spTree>
    <p:extLst>
      <p:ext uri="{BB962C8B-B14F-4D97-AF65-F5344CB8AC3E}">
        <p14:creationId xmlns:p14="http://schemas.microsoft.com/office/powerpoint/2010/main" val="3016068380"/>
      </p:ext>
    </p:extLst>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980443" cy="551499"/>
          </a:xfrm>
        </p:grpSpPr>
        <p:sp>
          <p:nvSpPr>
            <p:cNvPr id="3" name="Freeform 3"/>
            <p:cNvSpPr/>
            <p:nvPr/>
          </p:nvSpPr>
          <p:spPr>
            <a:xfrm>
              <a:off x="0" y="0"/>
              <a:ext cx="980443" cy="551499"/>
            </a:xfrm>
            <a:custGeom>
              <a:avLst/>
              <a:gdLst/>
              <a:ahLst/>
              <a:cxnLst/>
              <a:rect l="l" t="t" r="r" b="b"/>
              <a:pathLst>
                <a:path w="980443" h="551499">
                  <a:moveTo>
                    <a:pt x="0" y="0"/>
                  </a:moveTo>
                  <a:lnTo>
                    <a:pt x="980443" y="0"/>
                  </a:lnTo>
                  <a:lnTo>
                    <a:pt x="980443" y="551499"/>
                  </a:lnTo>
                  <a:lnTo>
                    <a:pt x="0" y="551499"/>
                  </a:lnTo>
                  <a:close/>
                </a:path>
              </a:pathLst>
            </a:custGeom>
            <a:solidFill>
              <a:srgbClr val="00693E"/>
            </a:solidFill>
          </p:spPr>
          <p:txBody>
            <a:bodyPr/>
            <a:lstStyle/>
            <a:p>
              <a:endParaRPr lang="en-US"/>
            </a:p>
          </p:txBody>
        </p:sp>
        <p:sp>
          <p:nvSpPr>
            <p:cNvPr id="4" name="TextBox 4"/>
            <p:cNvSpPr txBox="1"/>
            <p:nvPr/>
          </p:nvSpPr>
          <p:spPr>
            <a:xfrm>
              <a:off x="0" y="-76200"/>
              <a:ext cx="980443" cy="627699"/>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028700" y="4579243"/>
            <a:ext cx="16230600" cy="1128514"/>
          </a:xfrm>
          <a:prstGeom prst="rect">
            <a:avLst/>
          </a:prstGeom>
        </p:spPr>
        <p:txBody>
          <a:bodyPr lIns="0" tIns="0" rIns="0" bIns="0" rtlCol="0" anchor="t">
            <a:spAutoFit/>
          </a:bodyPr>
          <a:lstStyle/>
          <a:p>
            <a:pPr algn="ctr">
              <a:lnSpc>
                <a:spcPts val="8800"/>
              </a:lnSpc>
            </a:pPr>
            <a:r>
              <a:rPr lang="en-US" sz="8000">
                <a:solidFill>
                  <a:srgbClr val="FFFFFF"/>
                </a:solidFill>
                <a:latin typeface="Dartmouth Ruzicka 2"/>
                <a:ea typeface="Dartmouth Ruzicka 2"/>
                <a:cs typeface="Dartmouth Ruzicka 2"/>
                <a:sym typeface="Dartmouth Ruzicka 2"/>
              </a:rPr>
              <a:t>Questions?</a:t>
            </a:r>
          </a:p>
        </p:txBody>
      </p:sp>
      <p:sp>
        <p:nvSpPr>
          <p:cNvPr id="7" name="Freeform 7"/>
          <p:cNvSpPr/>
          <p:nvPr/>
        </p:nvSpPr>
        <p:spPr>
          <a:xfrm>
            <a:off x="800100" y="8810625"/>
            <a:ext cx="714375" cy="731669"/>
          </a:xfrm>
          <a:custGeom>
            <a:avLst/>
            <a:gdLst/>
            <a:ahLst/>
            <a:cxnLst/>
            <a:rect l="l" t="t" r="r" b="b"/>
            <a:pathLst>
              <a:path w="714375" h="731669">
                <a:moveTo>
                  <a:pt x="0" y="0"/>
                </a:moveTo>
                <a:lnTo>
                  <a:pt x="714375" y="0"/>
                </a:lnTo>
                <a:lnTo>
                  <a:pt x="714375" y="731669"/>
                </a:lnTo>
                <a:lnTo>
                  <a:pt x="0" y="73166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3254953074"/>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826957" y="8310884"/>
            <a:ext cx="6660941" cy="2110586"/>
            <a:chOff x="0" y="0"/>
            <a:chExt cx="8881258" cy="2814115"/>
          </a:xfrm>
        </p:grpSpPr>
        <p:sp>
          <p:nvSpPr>
            <p:cNvPr id="3" name="Freeform 3"/>
            <p:cNvSpPr/>
            <p:nvPr/>
          </p:nvSpPr>
          <p:spPr>
            <a:xfrm>
              <a:off x="3820892" y="629144"/>
              <a:ext cx="1239475" cy="2184971"/>
            </a:xfrm>
            <a:custGeom>
              <a:avLst/>
              <a:gdLst/>
              <a:ahLst/>
              <a:cxnLst/>
              <a:rect l="l" t="t" r="r" b="b"/>
              <a:pathLst>
                <a:path w="1239475" h="2184971">
                  <a:moveTo>
                    <a:pt x="0" y="0"/>
                  </a:moveTo>
                  <a:lnTo>
                    <a:pt x="1239474" y="0"/>
                  </a:lnTo>
                  <a:lnTo>
                    <a:pt x="1239474" y="2184971"/>
                  </a:lnTo>
                  <a:lnTo>
                    <a:pt x="0" y="218497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7641783" y="629144"/>
              <a:ext cx="1239475" cy="2184971"/>
            </a:xfrm>
            <a:custGeom>
              <a:avLst/>
              <a:gdLst/>
              <a:ahLst/>
              <a:cxnLst/>
              <a:rect l="l" t="t" r="r" b="b"/>
              <a:pathLst>
                <a:path w="1239475" h="2184971">
                  <a:moveTo>
                    <a:pt x="0" y="0"/>
                  </a:moveTo>
                  <a:lnTo>
                    <a:pt x="1239475" y="0"/>
                  </a:lnTo>
                  <a:lnTo>
                    <a:pt x="1239475" y="2184971"/>
                  </a:lnTo>
                  <a:lnTo>
                    <a:pt x="0" y="218497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a:off x="0" y="629144"/>
              <a:ext cx="1239475" cy="2184971"/>
            </a:xfrm>
            <a:custGeom>
              <a:avLst/>
              <a:gdLst/>
              <a:ahLst/>
              <a:cxnLst/>
              <a:rect l="l" t="t" r="r" b="b"/>
              <a:pathLst>
                <a:path w="1239475" h="2184971">
                  <a:moveTo>
                    <a:pt x="0" y="0"/>
                  </a:moveTo>
                  <a:lnTo>
                    <a:pt x="1239475" y="0"/>
                  </a:lnTo>
                  <a:lnTo>
                    <a:pt x="1239475" y="2184971"/>
                  </a:lnTo>
                  <a:lnTo>
                    <a:pt x="0" y="21849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Freeform 6"/>
            <p:cNvSpPr/>
            <p:nvPr/>
          </p:nvSpPr>
          <p:spPr>
            <a:xfrm>
              <a:off x="1732562" y="0"/>
              <a:ext cx="1596371" cy="2814115"/>
            </a:xfrm>
            <a:custGeom>
              <a:avLst/>
              <a:gdLst/>
              <a:ahLst/>
              <a:cxnLst/>
              <a:rect l="l" t="t" r="r" b="b"/>
              <a:pathLst>
                <a:path w="1596371" h="2814115">
                  <a:moveTo>
                    <a:pt x="0" y="0"/>
                  </a:moveTo>
                  <a:lnTo>
                    <a:pt x="1596370" y="0"/>
                  </a:lnTo>
                  <a:lnTo>
                    <a:pt x="1596370" y="2814115"/>
                  </a:lnTo>
                  <a:lnTo>
                    <a:pt x="0" y="281411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5553453" y="0"/>
              <a:ext cx="1596371" cy="2814115"/>
            </a:xfrm>
            <a:custGeom>
              <a:avLst/>
              <a:gdLst/>
              <a:ahLst/>
              <a:cxnLst/>
              <a:rect l="l" t="t" r="r" b="b"/>
              <a:pathLst>
                <a:path w="1596371" h="2814115">
                  <a:moveTo>
                    <a:pt x="0" y="0"/>
                  </a:moveTo>
                  <a:lnTo>
                    <a:pt x="1596371" y="0"/>
                  </a:lnTo>
                  <a:lnTo>
                    <a:pt x="1596371" y="2814115"/>
                  </a:lnTo>
                  <a:lnTo>
                    <a:pt x="0" y="281411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sp>
        <p:nvSpPr>
          <p:cNvPr id="8" name="TextBox 8"/>
          <p:cNvSpPr txBox="1"/>
          <p:nvPr/>
        </p:nvSpPr>
        <p:spPr>
          <a:xfrm>
            <a:off x="914400" y="2933700"/>
            <a:ext cx="13498378" cy="5764911"/>
          </a:xfrm>
          <a:prstGeom prst="rect">
            <a:avLst/>
          </a:prstGeom>
        </p:spPr>
        <p:txBody>
          <a:bodyPr lIns="0" tIns="0" rIns="0" bIns="0" rtlCol="0" anchor="t">
            <a:spAutoFit/>
          </a:bodyPr>
          <a:lstStyle/>
          <a:p>
            <a:pPr marL="457200" indent="-457200">
              <a:spcAft>
                <a:spcPts val="200"/>
              </a:spcAft>
              <a:buFont typeface="Arial" panose="020B0604020202020204" pitchFamily="34" charset="0"/>
              <a:buChar char="•"/>
            </a:pPr>
            <a:r>
              <a:rPr lang="en-US" sz="2800" dirty="0">
                <a:latin typeface="National 2 2"/>
                <a:ea typeface="+mn-lt"/>
                <a:cs typeface="+mn-lt"/>
              </a:rPr>
              <a:t>Timetable Editor submission deadline for Winter 2026 is October 23. Spring 2026 is February 5.</a:t>
            </a:r>
          </a:p>
          <a:p>
            <a:pPr marL="457200" indent="-457200">
              <a:spcAft>
                <a:spcPts val="200"/>
              </a:spcAft>
              <a:buFont typeface="Arial" panose="020B0604020202020204" pitchFamily="34" charset="0"/>
              <a:buChar char="•"/>
            </a:pPr>
            <a:r>
              <a:rPr lang="en-US" sz="2800" dirty="0">
                <a:latin typeface="National 2 2"/>
                <a:ea typeface="+mn-lt"/>
                <a:cs typeface="+mn-lt"/>
              </a:rPr>
              <a:t>There are many guides on the </a:t>
            </a:r>
            <a:r>
              <a:rPr lang="en-US" sz="2800" dirty="0">
                <a:latin typeface="National 2 2"/>
                <a:ea typeface="+mn-lt"/>
                <a:cs typeface="+mn-lt"/>
                <a:hlinkClick r:id="rId8"/>
              </a:rPr>
              <a:t>Registrar's website</a:t>
            </a:r>
            <a:r>
              <a:rPr lang="en-US" sz="2800" dirty="0">
                <a:latin typeface="National 2 2"/>
                <a:ea typeface="+mn-lt"/>
                <a:cs typeface="+mn-lt"/>
              </a:rPr>
              <a:t> with specific, in-depth information. We also offer a </a:t>
            </a:r>
            <a:r>
              <a:rPr lang="en-US" sz="2800" dirty="0">
                <a:latin typeface="National 2 2"/>
                <a:ea typeface="+mn-lt"/>
                <a:cs typeface="+mn-lt"/>
                <a:hlinkClick r:id="rId9"/>
              </a:rPr>
              <a:t>Department/Program Administrators Guide</a:t>
            </a:r>
            <a:r>
              <a:rPr lang="en-US" sz="2800" dirty="0">
                <a:latin typeface="National 2 2"/>
                <a:ea typeface="+mn-lt"/>
                <a:cs typeface="+mn-lt"/>
              </a:rPr>
              <a:t>, which is an overview document of many of these systems with the intent on being an introductory document for DPAs.</a:t>
            </a:r>
          </a:p>
          <a:p>
            <a:pPr marL="457200" indent="-457200">
              <a:spcAft>
                <a:spcPts val="200"/>
              </a:spcAft>
              <a:buFont typeface="Arial" panose="020B0604020202020204" pitchFamily="34" charset="0"/>
              <a:buChar char="•"/>
            </a:pPr>
            <a:r>
              <a:rPr lang="en-US" sz="2800" dirty="0">
                <a:latin typeface="National 2 2"/>
                <a:cs typeface="Calibri"/>
              </a:rPr>
              <a:t>There is a moderator who will be taking questions from participants using the ‘raise hand’ feature in Zoom and from chat during presentation.</a:t>
            </a:r>
            <a:endParaRPr lang="en-US" sz="2800" dirty="0">
              <a:latin typeface="National 2 2"/>
            </a:endParaRPr>
          </a:p>
          <a:p>
            <a:pPr marL="457200" indent="-457200">
              <a:spcAft>
                <a:spcPts val="200"/>
              </a:spcAft>
              <a:buFont typeface="Arial" panose="020B0604020202020204" pitchFamily="34" charset="0"/>
              <a:buChar char="•"/>
            </a:pPr>
            <a:r>
              <a:rPr lang="en-US" sz="2800" dirty="0">
                <a:latin typeface="National 2 2"/>
                <a:cs typeface="Calibri"/>
              </a:rPr>
              <a:t>There will be a few question breaks interspersed throughout the presentation and time for questions at the end.</a:t>
            </a:r>
          </a:p>
          <a:p>
            <a:pPr marL="457200" indent="-457200">
              <a:spcAft>
                <a:spcPts val="200"/>
              </a:spcAft>
              <a:buFont typeface="Arial" panose="020B0604020202020204" pitchFamily="34" charset="0"/>
              <a:buChar char="•"/>
            </a:pPr>
            <a:r>
              <a:rPr lang="en-US" sz="2800" dirty="0">
                <a:latin typeface="National 2 2"/>
                <a:cs typeface="Calibri"/>
              </a:rPr>
              <a:t>If we can't get to your questions, or if you have questions that fall outside to scope of this presentation, please email them to </a:t>
            </a:r>
            <a:r>
              <a:rPr lang="en-US" sz="2800" dirty="0">
                <a:latin typeface="National 2 2"/>
                <a:cs typeface="Calibri"/>
                <a:hlinkClick r:id="rId10"/>
              </a:rPr>
              <a:t>registrar@dartmouth.edu.</a:t>
            </a:r>
          </a:p>
          <a:p>
            <a:pPr algn="l">
              <a:lnSpc>
                <a:spcPts val="3919"/>
              </a:lnSpc>
            </a:pPr>
            <a:endParaRPr lang="en-US" sz="2799">
              <a:solidFill>
                <a:srgbClr val="000000"/>
              </a:solidFill>
              <a:latin typeface="National 2 2"/>
              <a:ea typeface="National 2 2"/>
              <a:cs typeface="National 2 2"/>
              <a:sym typeface="National 2 2"/>
            </a:endParaRPr>
          </a:p>
        </p:txBody>
      </p:sp>
      <p:sp>
        <p:nvSpPr>
          <p:cNvPr id="9" name="Freeform 9"/>
          <p:cNvSpPr/>
          <p:nvPr/>
        </p:nvSpPr>
        <p:spPr>
          <a:xfrm>
            <a:off x="800100" y="8810625"/>
            <a:ext cx="714375" cy="731669"/>
          </a:xfrm>
          <a:custGeom>
            <a:avLst/>
            <a:gdLst/>
            <a:ahLst/>
            <a:cxnLst/>
            <a:rect l="l" t="t" r="r" b="b"/>
            <a:pathLst>
              <a:path w="714375" h="731669">
                <a:moveTo>
                  <a:pt x="0" y="0"/>
                </a:moveTo>
                <a:lnTo>
                  <a:pt x="714375" y="0"/>
                </a:lnTo>
                <a:lnTo>
                  <a:pt x="714375" y="731669"/>
                </a:lnTo>
                <a:lnTo>
                  <a:pt x="0" y="731669"/>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0" name="TextBox 10"/>
          <p:cNvSpPr txBox="1"/>
          <p:nvPr/>
        </p:nvSpPr>
        <p:spPr>
          <a:xfrm>
            <a:off x="800100" y="537466"/>
            <a:ext cx="12344400" cy="1795363"/>
          </a:xfrm>
          <a:prstGeom prst="rect">
            <a:avLst/>
          </a:prstGeom>
        </p:spPr>
        <p:txBody>
          <a:bodyPr lIns="0" tIns="0" rIns="0" bIns="0" rtlCol="0" anchor="t">
            <a:spAutoFit/>
          </a:bodyPr>
          <a:lstStyle/>
          <a:p>
            <a:pPr algn="l">
              <a:lnSpc>
                <a:spcPts val="7039"/>
              </a:lnSpc>
            </a:pPr>
            <a:r>
              <a:rPr lang="en-US" sz="6399" b="1">
                <a:solidFill>
                  <a:srgbClr val="00693E"/>
                </a:solidFill>
                <a:latin typeface="Dartmouth Ruzicka 1 Semi-Bold"/>
                <a:ea typeface="Dartmouth Ruzicka 1 Semi-Bold"/>
                <a:cs typeface="Dartmouth Ruzicka 1 Semi-Bold"/>
                <a:sym typeface="Dartmouth Ruzicka 1 Semi-Bold"/>
              </a:rPr>
              <a:t>Important Information and Meeting Format</a:t>
            </a:r>
          </a:p>
        </p:txBody>
      </p:sp>
    </p:spTree>
    <p:extLst>
      <p:ext uri="{BB962C8B-B14F-4D97-AF65-F5344CB8AC3E}">
        <p14:creationId xmlns:p14="http://schemas.microsoft.com/office/powerpoint/2010/main" val="94522280"/>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800100" y="8810625"/>
            <a:ext cx="714375" cy="731669"/>
          </a:xfrm>
          <a:custGeom>
            <a:avLst/>
            <a:gdLst/>
            <a:ahLst/>
            <a:cxnLst/>
            <a:rect l="l" t="t" r="r" b="b"/>
            <a:pathLst>
              <a:path w="714375" h="731669">
                <a:moveTo>
                  <a:pt x="0" y="0"/>
                </a:moveTo>
                <a:lnTo>
                  <a:pt x="714375" y="0"/>
                </a:lnTo>
                <a:lnTo>
                  <a:pt x="714375" y="731669"/>
                </a:lnTo>
                <a:lnTo>
                  <a:pt x="0" y="73166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p:cNvSpPr txBox="1"/>
          <p:nvPr/>
        </p:nvSpPr>
        <p:spPr>
          <a:xfrm>
            <a:off x="800100" y="537466"/>
            <a:ext cx="12344400" cy="1795363"/>
          </a:xfrm>
          <a:prstGeom prst="rect">
            <a:avLst/>
          </a:prstGeom>
        </p:spPr>
        <p:txBody>
          <a:bodyPr lIns="0" tIns="0" rIns="0" bIns="0" rtlCol="0" anchor="t">
            <a:spAutoFit/>
          </a:bodyPr>
          <a:lstStyle/>
          <a:p>
            <a:pPr algn="l">
              <a:lnSpc>
                <a:spcPts val="7039"/>
              </a:lnSpc>
            </a:pPr>
            <a:r>
              <a:rPr lang="en-US" sz="6399" b="1">
                <a:solidFill>
                  <a:srgbClr val="00693E"/>
                </a:solidFill>
                <a:latin typeface="Dartmouth Ruzicka 1 Semi-Bold"/>
                <a:ea typeface="Dartmouth Ruzicka 1 Semi-Bold"/>
                <a:cs typeface="Dartmouth Ruzicka 1 Semi-Bold"/>
                <a:sym typeface="Dartmouth Ruzicka 1 Semi-Bold"/>
              </a:rPr>
              <a:t>Department/Program Timetable Editor Overview</a:t>
            </a:r>
          </a:p>
        </p:txBody>
      </p:sp>
      <p:sp>
        <p:nvSpPr>
          <p:cNvPr id="6" name="Content Placeholder 4">
            <a:extLst>
              <a:ext uri="{FF2B5EF4-FFF2-40B4-BE49-F238E27FC236}">
                <a16:creationId xmlns:a16="http://schemas.microsoft.com/office/drawing/2014/main" id="{5A664287-40AA-38FF-6A21-8F0D3A756DEA}"/>
              </a:ext>
            </a:extLst>
          </p:cNvPr>
          <p:cNvSpPr txBox="1">
            <a:spLocks/>
          </p:cNvSpPr>
          <p:nvPr/>
        </p:nvSpPr>
        <p:spPr>
          <a:xfrm>
            <a:off x="685800" y="2608717"/>
            <a:ext cx="15697200" cy="118739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 marR="0" lvl="0" indent="-9144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Char char=" "/>
              <a:tabLst/>
              <a:defRPr/>
            </a:pPr>
            <a:r>
              <a:rPr kumimoji="0" lang="en-US" sz="2400" b="0" i="0" u="none" strike="noStrike" kern="1200" cap="none" spc="0" normalizeH="0" baseline="0" noProof="0">
                <a:ln>
                  <a:noFill/>
                </a:ln>
                <a:solidFill>
                  <a:srgbClr val="000000">
                    <a:lumMod val="75000"/>
                    <a:lumOff val="25000"/>
                  </a:srgbClr>
                </a:solidFill>
                <a:effectLst/>
                <a:uLnTx/>
                <a:uFillTx/>
                <a:latin typeface="National 2 2" panose="020B0604020202020204" charset="0"/>
              </a:rPr>
              <a:t>Direct link: </a:t>
            </a:r>
            <a:r>
              <a:rPr kumimoji="0" lang="en-US" sz="2400" b="0" i="0" u="none" strike="noStrike" kern="1200" cap="none" spc="0" normalizeH="0" baseline="0" noProof="0">
                <a:ln>
                  <a:noFill/>
                </a:ln>
                <a:solidFill>
                  <a:srgbClr val="000000">
                    <a:lumMod val="75000"/>
                    <a:lumOff val="25000"/>
                  </a:srgbClr>
                </a:solidFill>
                <a:effectLst/>
                <a:uLnTx/>
                <a:uFillTx/>
                <a:latin typeface="National 2 2" panose="020B0604020202020204" charset="0"/>
                <a:hlinkClick r:id="rId4"/>
              </a:rPr>
              <a:t>http://timetable.dartmouth.edu</a:t>
            </a:r>
            <a:r>
              <a:rPr kumimoji="0" lang="en-US" sz="2400" b="0" i="0" u="none" strike="noStrike" kern="1200" cap="none" spc="0" normalizeH="0" baseline="0" noProof="0">
                <a:ln>
                  <a:noFill/>
                </a:ln>
                <a:solidFill>
                  <a:srgbClr val="000000">
                    <a:lumMod val="75000"/>
                    <a:lumOff val="25000"/>
                  </a:srgbClr>
                </a:solidFill>
                <a:effectLst/>
                <a:uLnTx/>
                <a:uFillTx/>
                <a:latin typeface="National 2 2" panose="020B0604020202020204" charset="0"/>
              </a:rPr>
              <a:t> | From Banner for Faculty: </a:t>
            </a:r>
            <a:r>
              <a:rPr kumimoji="0" lang="en-US" sz="2400" b="0" i="0" u="none" strike="noStrike" kern="1200" cap="none" spc="0" normalizeH="0" baseline="0" noProof="0">
                <a:ln>
                  <a:noFill/>
                </a:ln>
                <a:solidFill>
                  <a:srgbClr val="000000">
                    <a:lumMod val="75000"/>
                    <a:lumOff val="25000"/>
                  </a:srgbClr>
                </a:solidFill>
                <a:effectLst/>
                <a:uLnTx/>
                <a:uFillTx/>
                <a:latin typeface="National 2 2" panose="020B0604020202020204" charset="0"/>
                <a:hlinkClick r:id="rId5"/>
              </a:rPr>
              <a:t>https://www.dartmouth.edu/bannerstudent</a:t>
            </a:r>
            <a:endParaRPr kumimoji="0" lang="en-US" sz="2400" b="0" i="0" u="none" strike="noStrike" kern="1200" cap="none" spc="0" normalizeH="0" baseline="0" noProof="0">
              <a:ln>
                <a:noFill/>
              </a:ln>
              <a:solidFill>
                <a:srgbClr val="000000">
                  <a:lumMod val="75000"/>
                  <a:lumOff val="25000"/>
                </a:srgbClr>
              </a:solidFill>
              <a:effectLst/>
              <a:uLnTx/>
              <a:uFillTx/>
              <a:latin typeface="National 2 2" panose="020B0604020202020204" charset="0"/>
            </a:endParaRPr>
          </a:p>
        </p:txBody>
      </p:sp>
      <p:sp>
        <p:nvSpPr>
          <p:cNvPr id="7" name="Content Placeholder 5">
            <a:extLst>
              <a:ext uri="{FF2B5EF4-FFF2-40B4-BE49-F238E27FC236}">
                <a16:creationId xmlns:a16="http://schemas.microsoft.com/office/drawing/2014/main" id="{51BD1AB0-F03E-611E-42FA-1BB81FC4F814}"/>
              </a:ext>
            </a:extLst>
          </p:cNvPr>
          <p:cNvSpPr txBox="1">
            <a:spLocks/>
          </p:cNvSpPr>
          <p:nvPr/>
        </p:nvSpPr>
        <p:spPr>
          <a:xfrm>
            <a:off x="1514475" y="7809297"/>
            <a:ext cx="5144430" cy="691377"/>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 marR="0" lvl="0" indent="-91440" algn="ctr"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Char char=" "/>
              <a:tabLst/>
              <a:defRPr/>
            </a:pPr>
            <a:r>
              <a:rPr kumimoji="0" lang="en-US" sz="1600" b="0" i="1" u="none" strike="noStrike" kern="1200" cap="none" spc="0" normalizeH="0" baseline="0" noProof="0">
                <a:ln>
                  <a:noFill/>
                </a:ln>
                <a:solidFill>
                  <a:srgbClr val="000000">
                    <a:lumMod val="75000"/>
                    <a:lumOff val="25000"/>
                  </a:srgbClr>
                </a:solidFill>
                <a:effectLst/>
                <a:uLnTx/>
                <a:uFillTx/>
                <a:latin typeface="National 2 2" panose="020B0604020202020204" charset="0"/>
              </a:rPr>
              <a:t>The main screen: this is a view of all the Department's/Program's courses for a given term.</a:t>
            </a:r>
          </a:p>
        </p:txBody>
      </p:sp>
      <p:pic>
        <p:nvPicPr>
          <p:cNvPr id="8" name="Picture 7" descr="A screenshot of a computer&#10;&#10;Description automatically generated">
            <a:extLst>
              <a:ext uri="{FF2B5EF4-FFF2-40B4-BE49-F238E27FC236}">
                <a16:creationId xmlns:a16="http://schemas.microsoft.com/office/drawing/2014/main" id="{F2433353-0898-2F99-9DF4-2A70469273F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0100" y="3202415"/>
            <a:ext cx="9105899" cy="4331631"/>
          </a:xfrm>
          <a:prstGeom prst="rect">
            <a:avLst/>
          </a:prstGeom>
        </p:spPr>
      </p:pic>
      <p:sp>
        <p:nvSpPr>
          <p:cNvPr id="9" name="Rectangle 8">
            <a:extLst>
              <a:ext uri="{FF2B5EF4-FFF2-40B4-BE49-F238E27FC236}">
                <a16:creationId xmlns:a16="http://schemas.microsoft.com/office/drawing/2014/main" id="{19A12F2F-40BB-29EB-6E64-A1DAAE495DEC}"/>
              </a:ext>
            </a:extLst>
          </p:cNvPr>
          <p:cNvSpPr/>
          <p:nvPr/>
        </p:nvSpPr>
        <p:spPr>
          <a:xfrm>
            <a:off x="10804700" y="3208670"/>
            <a:ext cx="5982473" cy="5632311"/>
          </a:xfrm>
          <a:prstGeom prst="rect">
            <a:avLst/>
          </a:prstGeom>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a:ln>
                  <a:noFill/>
                </a:ln>
                <a:solidFill>
                  <a:srgbClr val="000000"/>
                </a:solidFill>
                <a:effectLst/>
                <a:uLnTx/>
                <a:uFillTx/>
                <a:latin typeface="National 2 2" panose="020B0604020202020204" charset="0"/>
              </a:rPr>
              <a:t>The Editor is term-based; use the term selector plus SEARCH button to switch between terms. The layout is similar to the Public Timetable, and course section information that is not visible in the MAIN view is visible once you begin to edit.</a:t>
            </a:r>
          </a:p>
          <a:p>
            <a:pPr marL="0" marR="0" lvl="0" indent="0" defTabSz="4572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a:ln>
                <a:noFill/>
              </a:ln>
              <a:solidFill>
                <a:srgbClr val="000000"/>
              </a:solidFill>
              <a:effectLst/>
              <a:uLnTx/>
              <a:uFillTx/>
              <a:latin typeface="National 2 2" panose="020B0604020202020204" charset="0"/>
            </a:endParaRPr>
          </a:p>
          <a:p>
            <a:pPr marL="0" marR="0" lvl="0" indent="0" defTabSz="4572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a:ln>
                  <a:noFill/>
                </a:ln>
                <a:solidFill>
                  <a:srgbClr val="000000"/>
                </a:solidFill>
                <a:effectLst/>
                <a:uLnTx/>
                <a:uFillTx/>
                <a:latin typeface="National 2 2" panose="020B0604020202020204" charset="0"/>
              </a:rPr>
              <a:t>The Department/Program selector allows you to view your own Department/Program by default. To view courses in another Department/Program, select it from the drop-down menu. Course information on the Timetable Editor is imported from IRIS after it is provided to the Dean of Faculty by each Department/Program.</a:t>
            </a:r>
          </a:p>
          <a:p>
            <a:pPr marL="0" marR="0" lvl="0" indent="0" defTabSz="4572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a:ln>
                <a:noFill/>
              </a:ln>
              <a:solidFill>
                <a:srgbClr val="000000"/>
              </a:solidFill>
              <a:effectLst/>
              <a:uLnTx/>
              <a:uFillTx/>
              <a:latin typeface="National 2 2" panose="020B0604020202020204" charset="0"/>
            </a:endParaRPr>
          </a:p>
          <a:p>
            <a:pPr marL="0" marR="0" lvl="0" indent="0" defTabSz="4572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a:ln>
                <a:noFill/>
              </a:ln>
              <a:solidFill>
                <a:srgbClr val="000000"/>
              </a:solidFill>
              <a:effectLst/>
              <a:uLnTx/>
              <a:uFillTx/>
              <a:latin typeface="National 2 2" panose="020B0604020202020204" charset="0"/>
            </a:endParaRPr>
          </a:p>
          <a:p>
            <a:pPr marL="0" marR="0" lvl="0" indent="0" defTabSz="4572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a:ln>
                <a:noFill/>
              </a:ln>
              <a:solidFill>
                <a:srgbClr val="000000"/>
              </a:solidFill>
              <a:effectLst/>
              <a:uLnTx/>
              <a:uFillTx/>
              <a:latin typeface="National 2 2" panose="020B0604020202020204" charset="0"/>
            </a:endParaRPr>
          </a:p>
          <a:p>
            <a:pPr marL="0" marR="0" lvl="0" indent="0" defTabSz="4572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a:ln>
                  <a:noFill/>
                </a:ln>
                <a:solidFill>
                  <a:srgbClr val="000000"/>
                </a:solidFill>
                <a:effectLst/>
                <a:uLnTx/>
                <a:uFillTx/>
                <a:latin typeface="National 2 2" panose="020B0604020202020204" charset="0"/>
              </a:rPr>
              <a:t>The layout is similar to the Public Timetable – Once you click EDIT to open up a course information that is not visible in the MAIN layout will be visible at the section level.</a:t>
            </a:r>
          </a:p>
        </p:txBody>
      </p:sp>
      <p:pic>
        <p:nvPicPr>
          <p:cNvPr id="10" name="Picture 9">
            <a:extLst>
              <a:ext uri="{FF2B5EF4-FFF2-40B4-BE49-F238E27FC236}">
                <a16:creationId xmlns:a16="http://schemas.microsoft.com/office/drawing/2014/main" id="{57246156-4557-01A6-2A7C-D19844C601D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258800" y="6743700"/>
            <a:ext cx="3272114" cy="616088"/>
          </a:xfrm>
          <a:prstGeom prst="rect">
            <a:avLst/>
          </a:prstGeom>
        </p:spPr>
      </p:pic>
    </p:spTree>
    <p:extLst>
      <p:ext uri="{BB962C8B-B14F-4D97-AF65-F5344CB8AC3E}">
        <p14:creationId xmlns:p14="http://schemas.microsoft.com/office/powerpoint/2010/main" val="2885849836"/>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800100" y="8810625"/>
            <a:ext cx="714375" cy="731669"/>
          </a:xfrm>
          <a:custGeom>
            <a:avLst/>
            <a:gdLst/>
            <a:ahLst/>
            <a:cxnLst/>
            <a:rect l="l" t="t" r="r" b="b"/>
            <a:pathLst>
              <a:path w="714375" h="731669">
                <a:moveTo>
                  <a:pt x="0" y="0"/>
                </a:moveTo>
                <a:lnTo>
                  <a:pt x="714375" y="0"/>
                </a:lnTo>
                <a:lnTo>
                  <a:pt x="714375" y="731669"/>
                </a:lnTo>
                <a:lnTo>
                  <a:pt x="0" y="73166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p:cNvSpPr txBox="1"/>
          <p:nvPr/>
        </p:nvSpPr>
        <p:spPr>
          <a:xfrm>
            <a:off x="800100" y="537466"/>
            <a:ext cx="12344400" cy="897682"/>
          </a:xfrm>
          <a:prstGeom prst="rect">
            <a:avLst/>
          </a:prstGeom>
        </p:spPr>
        <p:txBody>
          <a:bodyPr lIns="0" tIns="0" rIns="0" bIns="0" rtlCol="0" anchor="t">
            <a:spAutoFit/>
          </a:bodyPr>
          <a:lstStyle/>
          <a:p>
            <a:pPr algn="l">
              <a:lnSpc>
                <a:spcPts val="7039"/>
              </a:lnSpc>
            </a:pPr>
            <a:r>
              <a:rPr lang="en-US" sz="6399" b="1">
                <a:solidFill>
                  <a:srgbClr val="00693E"/>
                </a:solidFill>
                <a:latin typeface="Dartmouth Ruzicka 1 Semi-Bold"/>
                <a:ea typeface="Dartmouth Ruzicka 1 Semi-Bold"/>
                <a:cs typeface="Dartmouth Ruzicka 1 Semi-Bold"/>
                <a:sym typeface="Dartmouth Ruzicka 1 Semi-Bold"/>
              </a:rPr>
              <a:t>Helpful Basics</a:t>
            </a:r>
          </a:p>
        </p:txBody>
      </p:sp>
      <p:sp>
        <p:nvSpPr>
          <p:cNvPr id="6" name="Rectangle 5">
            <a:extLst>
              <a:ext uri="{FF2B5EF4-FFF2-40B4-BE49-F238E27FC236}">
                <a16:creationId xmlns:a16="http://schemas.microsoft.com/office/drawing/2014/main" id="{A5A44B7C-60D8-9A36-B31C-DD3AB0AA2364}"/>
              </a:ext>
            </a:extLst>
          </p:cNvPr>
          <p:cNvSpPr/>
          <p:nvPr/>
        </p:nvSpPr>
        <p:spPr>
          <a:xfrm>
            <a:off x="787590" y="1893641"/>
            <a:ext cx="1119281" cy="461665"/>
          </a:xfrm>
          <a:prstGeom prst="rect">
            <a:avLst/>
          </a:prstGeom>
        </p:spPr>
        <p:txBody>
          <a:bodyPr wrap="none">
            <a:spAutoFit/>
          </a:bodyPr>
          <a:lstStyle/>
          <a:p>
            <a:r>
              <a:rPr lang="en-US" sz="2400" b="1">
                <a:latin typeface="National 2 2" panose="020B0604020202020204" charset="0"/>
              </a:rPr>
              <a:t>Status</a:t>
            </a:r>
            <a:endParaRPr lang="en-US" sz="2000" b="1">
              <a:latin typeface="National 2 2" panose="020B0604020202020204" charset="0"/>
            </a:endParaRPr>
          </a:p>
        </p:txBody>
      </p:sp>
      <p:sp>
        <p:nvSpPr>
          <p:cNvPr id="7" name="Rectangle 6">
            <a:extLst>
              <a:ext uri="{FF2B5EF4-FFF2-40B4-BE49-F238E27FC236}">
                <a16:creationId xmlns:a16="http://schemas.microsoft.com/office/drawing/2014/main" id="{91EF56B6-20EB-E289-1887-A362241A1C3B}"/>
              </a:ext>
            </a:extLst>
          </p:cNvPr>
          <p:cNvSpPr/>
          <p:nvPr/>
        </p:nvSpPr>
        <p:spPr>
          <a:xfrm>
            <a:off x="787590" y="2293751"/>
            <a:ext cx="4250929" cy="1477328"/>
          </a:xfrm>
          <a:prstGeom prst="rect">
            <a:avLst/>
          </a:prstGeom>
        </p:spPr>
        <p:txBody>
          <a:bodyPr wrap="square">
            <a:spAutoFit/>
          </a:bodyPr>
          <a:lstStyle/>
          <a:p>
            <a:r>
              <a:rPr lang="en-US">
                <a:latin typeface="National 2 2" panose="020B0604020202020204" charset="0"/>
              </a:rPr>
              <a:t>The far left-hand column displays the current status of the section. This describes where it is in the editing process – created, updated (with date-stamp), or approved.</a:t>
            </a:r>
          </a:p>
        </p:txBody>
      </p:sp>
      <p:pic>
        <p:nvPicPr>
          <p:cNvPr id="8" name="Picture 7" descr="A screenshot of a cell phone&#10;&#10;Description automatically generated">
            <a:extLst>
              <a:ext uri="{FF2B5EF4-FFF2-40B4-BE49-F238E27FC236}">
                <a16:creationId xmlns:a16="http://schemas.microsoft.com/office/drawing/2014/main" id="{A8F8A583-C63C-7016-3059-5809FBEE58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078" y="3811007"/>
            <a:ext cx="1077305" cy="2856493"/>
          </a:xfrm>
          <a:prstGeom prst="rect">
            <a:avLst/>
          </a:prstGeom>
        </p:spPr>
      </p:pic>
      <p:sp>
        <p:nvSpPr>
          <p:cNvPr id="9" name="Rectangle 8">
            <a:extLst>
              <a:ext uri="{FF2B5EF4-FFF2-40B4-BE49-F238E27FC236}">
                <a16:creationId xmlns:a16="http://schemas.microsoft.com/office/drawing/2014/main" id="{8731C394-1AA1-2A5C-C29D-2ACE601EBC6D}"/>
              </a:ext>
            </a:extLst>
          </p:cNvPr>
          <p:cNvSpPr/>
          <p:nvPr/>
        </p:nvSpPr>
        <p:spPr>
          <a:xfrm>
            <a:off x="1990519" y="4726551"/>
            <a:ext cx="6096000" cy="646331"/>
          </a:xfrm>
          <a:prstGeom prst="rect">
            <a:avLst/>
          </a:prstGeom>
        </p:spPr>
        <p:txBody>
          <a:bodyPr>
            <a:spAutoFit/>
          </a:bodyPr>
          <a:lstStyle/>
          <a:p>
            <a:r>
              <a:rPr lang="en-US" b="1">
                <a:latin typeface="National 2 2" panose="020B0604020202020204" charset="0"/>
              </a:rPr>
              <a:t>Updated</a:t>
            </a:r>
            <a:r>
              <a:rPr lang="en-US">
                <a:latin typeface="National 2 2" panose="020B0604020202020204" charset="0"/>
              </a:rPr>
              <a:t> indicates that you have edited the record, </a:t>
            </a:r>
          </a:p>
          <a:p>
            <a:r>
              <a:rPr lang="en-US">
                <a:latin typeface="National 2 2" panose="020B0604020202020204" charset="0"/>
              </a:rPr>
              <a:t>which is also recorded by the date stamp.</a:t>
            </a:r>
          </a:p>
        </p:txBody>
      </p:sp>
      <p:sp>
        <p:nvSpPr>
          <p:cNvPr id="10" name="Rectangle 9">
            <a:extLst>
              <a:ext uri="{FF2B5EF4-FFF2-40B4-BE49-F238E27FC236}">
                <a16:creationId xmlns:a16="http://schemas.microsoft.com/office/drawing/2014/main" id="{75E199D4-1DCE-4599-92F8-C4773C9A599D}"/>
              </a:ext>
            </a:extLst>
          </p:cNvPr>
          <p:cNvSpPr/>
          <p:nvPr/>
        </p:nvSpPr>
        <p:spPr>
          <a:xfrm>
            <a:off x="1939385" y="5689954"/>
            <a:ext cx="6096000" cy="646331"/>
          </a:xfrm>
          <a:prstGeom prst="rect">
            <a:avLst/>
          </a:prstGeom>
        </p:spPr>
        <p:txBody>
          <a:bodyPr>
            <a:spAutoFit/>
          </a:bodyPr>
          <a:lstStyle/>
          <a:p>
            <a:r>
              <a:rPr lang="en-US" b="1">
                <a:latin typeface="National 2 2" panose="020B0604020202020204" charset="0"/>
              </a:rPr>
              <a:t>Created</a:t>
            </a:r>
            <a:r>
              <a:rPr lang="en-US">
                <a:latin typeface="National 2 2" panose="020B0604020202020204" charset="0"/>
              </a:rPr>
              <a:t> indicates that the course has been loaded </a:t>
            </a:r>
          </a:p>
          <a:p>
            <a:r>
              <a:rPr lang="en-US">
                <a:latin typeface="National 2 2" panose="020B0604020202020204" charset="0"/>
              </a:rPr>
              <a:t>to the Editor, but has not yet been edited.</a:t>
            </a:r>
          </a:p>
        </p:txBody>
      </p:sp>
      <p:sp>
        <p:nvSpPr>
          <p:cNvPr id="11" name="Rectangle 10">
            <a:extLst>
              <a:ext uri="{FF2B5EF4-FFF2-40B4-BE49-F238E27FC236}">
                <a16:creationId xmlns:a16="http://schemas.microsoft.com/office/drawing/2014/main" id="{3753AA11-74A4-CA71-C57A-F1F250CF54EB}"/>
              </a:ext>
            </a:extLst>
          </p:cNvPr>
          <p:cNvSpPr/>
          <p:nvPr/>
        </p:nvSpPr>
        <p:spPr>
          <a:xfrm>
            <a:off x="7788671" y="647700"/>
            <a:ext cx="898129" cy="461665"/>
          </a:xfrm>
          <a:prstGeom prst="rect">
            <a:avLst/>
          </a:prstGeom>
        </p:spPr>
        <p:txBody>
          <a:bodyPr wrap="square">
            <a:spAutoFit/>
          </a:bodyPr>
          <a:lstStyle/>
          <a:p>
            <a:r>
              <a:rPr lang="en-US" sz="2400" b="1"/>
              <a:t>Icons</a:t>
            </a:r>
          </a:p>
        </p:txBody>
      </p:sp>
      <p:sp>
        <p:nvSpPr>
          <p:cNvPr id="12" name="Rectangle 11">
            <a:extLst>
              <a:ext uri="{FF2B5EF4-FFF2-40B4-BE49-F238E27FC236}">
                <a16:creationId xmlns:a16="http://schemas.microsoft.com/office/drawing/2014/main" id="{70038D95-747F-8BEE-FDF7-738B04AA3D77}"/>
              </a:ext>
            </a:extLst>
          </p:cNvPr>
          <p:cNvSpPr/>
          <p:nvPr/>
        </p:nvSpPr>
        <p:spPr>
          <a:xfrm>
            <a:off x="7788671" y="1091983"/>
            <a:ext cx="4250929" cy="1200329"/>
          </a:xfrm>
          <a:prstGeom prst="rect">
            <a:avLst/>
          </a:prstGeom>
        </p:spPr>
        <p:txBody>
          <a:bodyPr wrap="square">
            <a:spAutoFit/>
          </a:bodyPr>
          <a:lstStyle/>
          <a:p>
            <a:r>
              <a:rPr lang="en-US">
                <a:latin typeface="National 2 2" panose="020B0604020202020204" charset="0"/>
              </a:rPr>
              <a:t>On the far right-hand side of the MAIN view is the Actions column, which contains the control icons: Edit Section, Copy Section, and Delete Section.</a:t>
            </a:r>
          </a:p>
        </p:txBody>
      </p:sp>
      <p:pic>
        <p:nvPicPr>
          <p:cNvPr id="13" name="Picture 12" descr="A screenshot of a cell phone&#10;&#10;Description automatically generated">
            <a:extLst>
              <a:ext uri="{FF2B5EF4-FFF2-40B4-BE49-F238E27FC236}">
                <a16:creationId xmlns:a16="http://schemas.microsoft.com/office/drawing/2014/main" id="{46FE6027-F7B1-5518-C308-B2A5B50108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88671" y="2428474"/>
            <a:ext cx="2108956" cy="1677578"/>
          </a:xfrm>
          <a:prstGeom prst="rect">
            <a:avLst/>
          </a:prstGeom>
        </p:spPr>
      </p:pic>
      <p:pic>
        <p:nvPicPr>
          <p:cNvPr id="14" name="Picture 13" descr="A screenshot of a cell phone&#10;&#10;Description automatically generated">
            <a:extLst>
              <a:ext uri="{FF2B5EF4-FFF2-40B4-BE49-F238E27FC236}">
                <a16:creationId xmlns:a16="http://schemas.microsoft.com/office/drawing/2014/main" id="{513AF17B-00BF-2392-7298-024AB242A35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19151" y="4532722"/>
            <a:ext cx="2108956" cy="1677578"/>
          </a:xfrm>
          <a:prstGeom prst="rect">
            <a:avLst/>
          </a:prstGeom>
        </p:spPr>
      </p:pic>
      <p:pic>
        <p:nvPicPr>
          <p:cNvPr id="15" name="Picture 14" descr="A screenshot of a cell phone&#10;&#10;Description automatically generated">
            <a:extLst>
              <a:ext uri="{FF2B5EF4-FFF2-40B4-BE49-F238E27FC236}">
                <a16:creationId xmlns:a16="http://schemas.microsoft.com/office/drawing/2014/main" id="{67138085-39BC-C057-46A6-9291B448EC4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88671" y="7123522"/>
            <a:ext cx="2108956" cy="1677578"/>
          </a:xfrm>
          <a:prstGeom prst="rect">
            <a:avLst/>
          </a:prstGeom>
        </p:spPr>
      </p:pic>
      <p:sp>
        <p:nvSpPr>
          <p:cNvPr id="16" name="Rectangle 15">
            <a:extLst>
              <a:ext uri="{FF2B5EF4-FFF2-40B4-BE49-F238E27FC236}">
                <a16:creationId xmlns:a16="http://schemas.microsoft.com/office/drawing/2014/main" id="{E8DE391A-9177-B650-7CF0-DD8F0CE077E0}"/>
              </a:ext>
            </a:extLst>
          </p:cNvPr>
          <p:cNvSpPr/>
          <p:nvPr/>
        </p:nvSpPr>
        <p:spPr>
          <a:xfrm>
            <a:off x="10058400" y="4109978"/>
            <a:ext cx="3096447" cy="2862322"/>
          </a:xfrm>
          <a:prstGeom prst="rect">
            <a:avLst/>
          </a:prstGeom>
        </p:spPr>
        <p:txBody>
          <a:bodyPr wrap="square">
            <a:spAutoFit/>
          </a:bodyPr>
          <a:lstStyle/>
          <a:p>
            <a:r>
              <a:rPr lang="en-US" b="1">
                <a:latin typeface="National 2 2" panose="020B0604020202020204" charset="0"/>
              </a:rPr>
              <a:t>Copy Section</a:t>
            </a:r>
            <a:r>
              <a:rPr lang="en-US">
                <a:latin typeface="National 2 2" panose="020B0604020202020204" charset="0"/>
              </a:rPr>
              <a:t> opens a dialog box to add further sections to a course; for example extra lectures for ECON 001 or SPAN 002, or extra lab sections for CHEM 006. All types of sections may be added:  lectures, discussions, and laboratory sections.</a:t>
            </a:r>
          </a:p>
        </p:txBody>
      </p:sp>
      <p:sp>
        <p:nvSpPr>
          <p:cNvPr id="17" name="Rectangle 16">
            <a:extLst>
              <a:ext uri="{FF2B5EF4-FFF2-40B4-BE49-F238E27FC236}">
                <a16:creationId xmlns:a16="http://schemas.microsoft.com/office/drawing/2014/main" id="{8A857051-72AD-A9CD-CD50-674AFF0EC2FF}"/>
              </a:ext>
            </a:extLst>
          </p:cNvPr>
          <p:cNvSpPr/>
          <p:nvPr/>
        </p:nvSpPr>
        <p:spPr>
          <a:xfrm>
            <a:off x="10058400" y="7246596"/>
            <a:ext cx="4226342" cy="1200329"/>
          </a:xfrm>
          <a:prstGeom prst="rect">
            <a:avLst/>
          </a:prstGeom>
        </p:spPr>
        <p:txBody>
          <a:bodyPr wrap="square">
            <a:spAutoFit/>
          </a:bodyPr>
          <a:lstStyle/>
          <a:p>
            <a:r>
              <a:rPr lang="en-US" b="1">
                <a:latin typeface="National 2 2" panose="020B0604020202020204" charset="0"/>
              </a:rPr>
              <a:t>Delete Section</a:t>
            </a:r>
            <a:r>
              <a:rPr lang="en-US">
                <a:latin typeface="National 2 2" panose="020B0604020202020204" charset="0"/>
              </a:rPr>
              <a:t> removes the record of that course. If you delete something in error, you can always add it back using the </a:t>
            </a:r>
            <a:r>
              <a:rPr lang="en-US" b="1">
                <a:latin typeface="National 2 2" panose="020B0604020202020204" charset="0"/>
              </a:rPr>
              <a:t>Add Course</a:t>
            </a:r>
            <a:r>
              <a:rPr lang="en-US">
                <a:latin typeface="National 2 2" panose="020B0604020202020204" charset="0"/>
              </a:rPr>
              <a:t> function.</a:t>
            </a:r>
          </a:p>
        </p:txBody>
      </p:sp>
      <p:pic>
        <p:nvPicPr>
          <p:cNvPr id="18" name="Picture 17" descr="Graphical user interface, application&#10;&#10;Description automatically generated">
            <a:extLst>
              <a:ext uri="{FF2B5EF4-FFF2-40B4-BE49-F238E27FC236}">
                <a16:creationId xmlns:a16="http://schemas.microsoft.com/office/drawing/2014/main" id="{3CA5CF44-1664-2C67-72C9-1FDAD81D86F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158715" y="4060283"/>
            <a:ext cx="4754769" cy="2896778"/>
          </a:xfrm>
          <a:prstGeom prst="rect">
            <a:avLst/>
          </a:prstGeom>
        </p:spPr>
      </p:pic>
      <p:sp>
        <p:nvSpPr>
          <p:cNvPr id="19" name="Rectangle 18">
            <a:extLst>
              <a:ext uri="{FF2B5EF4-FFF2-40B4-BE49-F238E27FC236}">
                <a16:creationId xmlns:a16="http://schemas.microsoft.com/office/drawing/2014/main" id="{3EF7758B-11E2-D6A4-1095-0D5BF3794F65}"/>
              </a:ext>
            </a:extLst>
          </p:cNvPr>
          <p:cNvSpPr/>
          <p:nvPr/>
        </p:nvSpPr>
        <p:spPr>
          <a:xfrm>
            <a:off x="10058400" y="2698849"/>
            <a:ext cx="6096000" cy="646331"/>
          </a:xfrm>
          <a:prstGeom prst="rect">
            <a:avLst/>
          </a:prstGeom>
        </p:spPr>
        <p:txBody>
          <a:bodyPr>
            <a:spAutoFit/>
          </a:bodyPr>
          <a:lstStyle/>
          <a:p>
            <a:r>
              <a:rPr lang="en-US" b="1">
                <a:latin typeface="National 2 2" panose="020B0604020202020204" charset="0"/>
              </a:rPr>
              <a:t>Edit Section</a:t>
            </a:r>
            <a:r>
              <a:rPr lang="en-US">
                <a:latin typeface="National 2 2" panose="020B0604020202020204" charset="0"/>
              </a:rPr>
              <a:t> opens a course section for editing – </a:t>
            </a:r>
          </a:p>
          <a:p>
            <a:r>
              <a:rPr lang="en-US">
                <a:latin typeface="National 2 2" panose="020B0604020202020204" charset="0"/>
              </a:rPr>
              <a:t>this is where most of your work will take place</a:t>
            </a:r>
          </a:p>
        </p:txBody>
      </p:sp>
    </p:spTree>
    <p:extLst>
      <p:ext uri="{BB962C8B-B14F-4D97-AF65-F5344CB8AC3E}">
        <p14:creationId xmlns:p14="http://schemas.microsoft.com/office/powerpoint/2010/main" val="3976545611"/>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800100" y="8810625"/>
            <a:ext cx="714375" cy="731669"/>
          </a:xfrm>
          <a:custGeom>
            <a:avLst/>
            <a:gdLst/>
            <a:ahLst/>
            <a:cxnLst/>
            <a:rect l="l" t="t" r="r" b="b"/>
            <a:pathLst>
              <a:path w="714375" h="731669">
                <a:moveTo>
                  <a:pt x="0" y="0"/>
                </a:moveTo>
                <a:lnTo>
                  <a:pt x="714375" y="0"/>
                </a:lnTo>
                <a:lnTo>
                  <a:pt x="714375" y="731669"/>
                </a:lnTo>
                <a:lnTo>
                  <a:pt x="0" y="73166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p:cNvSpPr txBox="1"/>
          <p:nvPr/>
        </p:nvSpPr>
        <p:spPr>
          <a:xfrm>
            <a:off x="800100" y="537466"/>
            <a:ext cx="12344400" cy="897682"/>
          </a:xfrm>
          <a:prstGeom prst="rect">
            <a:avLst/>
          </a:prstGeom>
        </p:spPr>
        <p:txBody>
          <a:bodyPr lIns="0" tIns="0" rIns="0" bIns="0" rtlCol="0" anchor="t">
            <a:spAutoFit/>
          </a:bodyPr>
          <a:lstStyle/>
          <a:p>
            <a:pPr algn="l">
              <a:lnSpc>
                <a:spcPts val="7039"/>
              </a:lnSpc>
            </a:pPr>
            <a:r>
              <a:rPr lang="en-US" sz="6399" b="1">
                <a:solidFill>
                  <a:srgbClr val="00693E"/>
                </a:solidFill>
                <a:latin typeface="Dartmouth Ruzicka 1 Semi-Bold"/>
                <a:ea typeface="Dartmouth Ruzicka 1 Semi-Bold"/>
                <a:cs typeface="Dartmouth Ruzicka 1 Semi-Bold"/>
                <a:sym typeface="Dartmouth Ruzicka 1 Semi-Bold"/>
              </a:rPr>
              <a:t>Adding a Course</a:t>
            </a:r>
          </a:p>
        </p:txBody>
      </p:sp>
      <p:sp>
        <p:nvSpPr>
          <p:cNvPr id="6" name="Content Placeholder 2">
            <a:extLst>
              <a:ext uri="{FF2B5EF4-FFF2-40B4-BE49-F238E27FC236}">
                <a16:creationId xmlns:a16="http://schemas.microsoft.com/office/drawing/2014/main" id="{8DC1037B-D637-5D59-1FBC-63DB4694E39E}"/>
              </a:ext>
            </a:extLst>
          </p:cNvPr>
          <p:cNvSpPr txBox="1">
            <a:spLocks/>
          </p:cNvSpPr>
          <p:nvPr/>
        </p:nvSpPr>
        <p:spPr>
          <a:xfrm>
            <a:off x="796119" y="2541404"/>
            <a:ext cx="7357281" cy="2725266"/>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200" b="1">
                <a:latin typeface="National 2 2" panose="020B0604020202020204" charset="0"/>
              </a:rPr>
              <a:t>Add Course</a:t>
            </a:r>
            <a:r>
              <a:rPr lang="en-US" sz="2200">
                <a:latin typeface="National 2 2" panose="020B0604020202020204" charset="0"/>
              </a:rPr>
              <a:t> allows you to add any course that has a valid Banner Catalog entry. The button opens a dialog box where you select a subject and course number, and </a:t>
            </a:r>
            <a:r>
              <a:rPr lang="en-US" sz="2200" b="1">
                <a:latin typeface="National 2 2" panose="020B0604020202020204" charset="0"/>
              </a:rPr>
              <a:t>SUBMIT</a:t>
            </a:r>
            <a:r>
              <a:rPr lang="en-US" sz="2200">
                <a:latin typeface="National 2 2" panose="020B0604020202020204" charset="0"/>
              </a:rPr>
              <a:t>. That triggers a check in Banner, and when the window disappears, you see a message below the header bar that indicates either a successful addition of a course, or that the course is not in Banner.</a:t>
            </a:r>
          </a:p>
        </p:txBody>
      </p:sp>
      <p:pic>
        <p:nvPicPr>
          <p:cNvPr id="7" name="Content Placeholder 5">
            <a:extLst>
              <a:ext uri="{FF2B5EF4-FFF2-40B4-BE49-F238E27FC236}">
                <a16:creationId xmlns:a16="http://schemas.microsoft.com/office/drawing/2014/main" id="{2DFA5CD3-F268-019A-DBE6-481AC29FF9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6119" y="1661729"/>
            <a:ext cx="3143191" cy="634683"/>
          </a:xfrm>
          <a:prstGeom prst="rect">
            <a:avLst/>
          </a:prstGeom>
        </p:spPr>
      </p:pic>
      <p:pic>
        <p:nvPicPr>
          <p:cNvPr id="8" name="Picture 7" descr="A screenshot of a cell phone&#10;&#10;Description automatically generated">
            <a:extLst>
              <a:ext uri="{FF2B5EF4-FFF2-40B4-BE49-F238E27FC236}">
                <a16:creationId xmlns:a16="http://schemas.microsoft.com/office/drawing/2014/main" id="{CE91BADA-8E9E-0ECE-07CE-18272D7D8E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6120" y="5614640"/>
            <a:ext cx="6034824" cy="3010631"/>
          </a:xfrm>
          <a:prstGeom prst="rect">
            <a:avLst/>
          </a:prstGeom>
        </p:spPr>
      </p:pic>
      <p:pic>
        <p:nvPicPr>
          <p:cNvPr id="9" name="Picture 8">
            <a:extLst>
              <a:ext uri="{FF2B5EF4-FFF2-40B4-BE49-F238E27FC236}">
                <a16:creationId xmlns:a16="http://schemas.microsoft.com/office/drawing/2014/main" id="{ADA63361-5AFE-3297-9354-D468DE85A59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34401" y="1661729"/>
            <a:ext cx="3192228" cy="686329"/>
          </a:xfrm>
          <a:prstGeom prst="rect">
            <a:avLst/>
          </a:prstGeom>
        </p:spPr>
      </p:pic>
      <p:sp>
        <p:nvSpPr>
          <p:cNvPr id="10" name="Rectangle 9">
            <a:extLst>
              <a:ext uri="{FF2B5EF4-FFF2-40B4-BE49-F238E27FC236}">
                <a16:creationId xmlns:a16="http://schemas.microsoft.com/office/drawing/2014/main" id="{DAB312C6-7C81-B79E-D8E4-C4BDB224C503}"/>
              </a:ext>
            </a:extLst>
          </p:cNvPr>
          <p:cNvSpPr/>
          <p:nvPr/>
        </p:nvSpPr>
        <p:spPr>
          <a:xfrm>
            <a:off x="8534401" y="2364033"/>
            <a:ext cx="7639660" cy="4154984"/>
          </a:xfrm>
          <a:prstGeom prst="rect">
            <a:avLst/>
          </a:prstGeom>
        </p:spPr>
        <p:txBody>
          <a:bodyPr wrap="square">
            <a:spAutoFit/>
          </a:bodyPr>
          <a:lstStyle/>
          <a:p>
            <a:r>
              <a:rPr lang="en-US" sz="2200" b="1">
                <a:latin typeface="National 2 2" panose="020B0604020202020204" charset="0"/>
              </a:rPr>
              <a:t>Add </a:t>
            </a:r>
            <a:r>
              <a:rPr lang="en-US" sz="2200" b="1" err="1">
                <a:latin typeface="National 2 2" panose="020B0604020202020204" charset="0"/>
              </a:rPr>
              <a:t>Xlist</a:t>
            </a:r>
            <a:r>
              <a:rPr lang="en-US" sz="2200">
                <a:latin typeface="National 2 2" panose="020B0604020202020204" charset="0"/>
              </a:rPr>
              <a:t> allows you to add new cross-lists that were not included in the original course information received from the Dean of the Faculty Office. Select the subject/course number/section combinations necessary for a cross-list, add the </a:t>
            </a:r>
            <a:r>
              <a:rPr lang="en-US" sz="2200" b="1">
                <a:latin typeface="National 2 2" panose="020B0604020202020204" charset="0"/>
              </a:rPr>
              <a:t>total overall enrollment limit</a:t>
            </a:r>
            <a:r>
              <a:rPr lang="en-US" sz="2200">
                <a:latin typeface="National 2 2" panose="020B0604020202020204" charset="0"/>
              </a:rPr>
              <a:t>, if any, and the instructor, then click </a:t>
            </a:r>
            <a:r>
              <a:rPr lang="en-US" sz="2200" b="1">
                <a:latin typeface="National 2 2" panose="020B0604020202020204" charset="0"/>
              </a:rPr>
              <a:t>SUBMIT</a:t>
            </a:r>
            <a:r>
              <a:rPr lang="en-US" sz="2200">
                <a:latin typeface="National 2 2" panose="020B0604020202020204" charset="0"/>
              </a:rPr>
              <a:t>. If all the sections are in Banner, they will be added to the MAIN view for further editing.</a:t>
            </a:r>
          </a:p>
          <a:p>
            <a:r>
              <a:rPr lang="en-US" sz="2200">
                <a:latin typeface="National 2 2" panose="020B0604020202020204" charset="0"/>
              </a:rPr>
              <a:t>If you are adding multiple sections</a:t>
            </a:r>
          </a:p>
          <a:p>
            <a:r>
              <a:rPr lang="en-US" sz="2200">
                <a:latin typeface="National 2 2" panose="020B0604020202020204" charset="0"/>
              </a:rPr>
              <a:t>of a cross-list, you will add them </a:t>
            </a:r>
          </a:p>
          <a:p>
            <a:r>
              <a:rPr lang="en-US" sz="2200">
                <a:latin typeface="National 2 2" panose="020B0604020202020204" charset="0"/>
              </a:rPr>
              <a:t>one at a time and change the section</a:t>
            </a:r>
          </a:p>
          <a:p>
            <a:r>
              <a:rPr lang="en-US" sz="2200">
                <a:latin typeface="National 2 2" panose="020B0604020202020204" charset="0"/>
              </a:rPr>
              <a:t>numbers here (“02, 03, etc.”).</a:t>
            </a:r>
          </a:p>
        </p:txBody>
      </p:sp>
      <p:pic>
        <p:nvPicPr>
          <p:cNvPr id="11" name="Picture 10" descr="A screenshot of a cell phone&#10;&#10;Description automatically generated">
            <a:extLst>
              <a:ext uri="{FF2B5EF4-FFF2-40B4-BE49-F238E27FC236}">
                <a16:creationId xmlns:a16="http://schemas.microsoft.com/office/drawing/2014/main" id="{571DFE32-3AE2-C7FF-831B-1CBFDB4363B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411200" y="4892629"/>
            <a:ext cx="4457378" cy="4381400"/>
          </a:xfrm>
          <a:prstGeom prst="rect">
            <a:avLst/>
          </a:prstGeom>
        </p:spPr>
      </p:pic>
      <p:sp>
        <p:nvSpPr>
          <p:cNvPr id="12" name="Rectangle 11">
            <a:extLst>
              <a:ext uri="{FF2B5EF4-FFF2-40B4-BE49-F238E27FC236}">
                <a16:creationId xmlns:a16="http://schemas.microsoft.com/office/drawing/2014/main" id="{BF1EDD6B-78E2-9713-97AA-7C29AB38CD8C}"/>
              </a:ext>
            </a:extLst>
          </p:cNvPr>
          <p:cNvSpPr/>
          <p:nvPr/>
        </p:nvSpPr>
        <p:spPr>
          <a:xfrm>
            <a:off x="8534400" y="6806505"/>
            <a:ext cx="4610421" cy="1384995"/>
          </a:xfrm>
          <a:prstGeom prst="rect">
            <a:avLst/>
          </a:prstGeom>
        </p:spPr>
        <p:txBody>
          <a:bodyPr wrap="square">
            <a:spAutoFit/>
          </a:bodyPr>
          <a:lstStyle/>
          <a:p>
            <a:r>
              <a:rPr lang="en-US" sz="1400" b="1" i="1">
                <a:latin typeface="National 2 2" panose="020B0604020202020204" charset="0"/>
              </a:rPr>
              <a:t>NOTE:</a:t>
            </a:r>
            <a:r>
              <a:rPr lang="en-US" sz="1400" i="1">
                <a:latin typeface="National 2 2" panose="020B0604020202020204" charset="0"/>
              </a:rPr>
              <a:t> If you edit one section of a cross-listed course, the edits are also made to all other sections of the course. Therefore, you do not have to maintain the data multiple times. Courses must be shown as cross-listed in the Timetable Editor for these edits to be reflected in cross-listed sections.</a:t>
            </a:r>
            <a:endParaRPr lang="en-US" sz="1400">
              <a:latin typeface="National 2 2" panose="020B0604020202020204" charset="0"/>
            </a:endParaRPr>
          </a:p>
        </p:txBody>
      </p:sp>
    </p:spTree>
    <p:extLst>
      <p:ext uri="{BB962C8B-B14F-4D97-AF65-F5344CB8AC3E}">
        <p14:creationId xmlns:p14="http://schemas.microsoft.com/office/powerpoint/2010/main" val="3927103631"/>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980443" cy="551499"/>
          </a:xfrm>
        </p:grpSpPr>
        <p:sp>
          <p:nvSpPr>
            <p:cNvPr id="3" name="Freeform 3"/>
            <p:cNvSpPr/>
            <p:nvPr/>
          </p:nvSpPr>
          <p:spPr>
            <a:xfrm>
              <a:off x="0" y="0"/>
              <a:ext cx="980443" cy="551499"/>
            </a:xfrm>
            <a:custGeom>
              <a:avLst/>
              <a:gdLst/>
              <a:ahLst/>
              <a:cxnLst/>
              <a:rect l="l" t="t" r="r" b="b"/>
              <a:pathLst>
                <a:path w="980443" h="551499">
                  <a:moveTo>
                    <a:pt x="0" y="0"/>
                  </a:moveTo>
                  <a:lnTo>
                    <a:pt x="980443" y="0"/>
                  </a:lnTo>
                  <a:lnTo>
                    <a:pt x="980443" y="551499"/>
                  </a:lnTo>
                  <a:lnTo>
                    <a:pt x="0" y="551499"/>
                  </a:lnTo>
                  <a:close/>
                </a:path>
              </a:pathLst>
            </a:custGeom>
            <a:solidFill>
              <a:srgbClr val="00693E"/>
            </a:solidFill>
          </p:spPr>
          <p:txBody>
            <a:bodyPr/>
            <a:lstStyle/>
            <a:p>
              <a:endParaRPr lang="en-US"/>
            </a:p>
          </p:txBody>
        </p:sp>
        <p:sp>
          <p:nvSpPr>
            <p:cNvPr id="4" name="TextBox 4"/>
            <p:cNvSpPr txBox="1"/>
            <p:nvPr/>
          </p:nvSpPr>
          <p:spPr>
            <a:xfrm>
              <a:off x="0" y="-76200"/>
              <a:ext cx="980443" cy="627699"/>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028700" y="4579243"/>
            <a:ext cx="16230600" cy="1128514"/>
          </a:xfrm>
          <a:prstGeom prst="rect">
            <a:avLst/>
          </a:prstGeom>
        </p:spPr>
        <p:txBody>
          <a:bodyPr lIns="0" tIns="0" rIns="0" bIns="0" rtlCol="0" anchor="t">
            <a:spAutoFit/>
          </a:bodyPr>
          <a:lstStyle/>
          <a:p>
            <a:pPr algn="ctr">
              <a:lnSpc>
                <a:spcPts val="8800"/>
              </a:lnSpc>
            </a:pPr>
            <a:r>
              <a:rPr lang="en-US" sz="8000">
                <a:solidFill>
                  <a:srgbClr val="FFFFFF"/>
                </a:solidFill>
                <a:latin typeface="Dartmouth Ruzicka 2"/>
                <a:ea typeface="Dartmouth Ruzicka 2"/>
                <a:cs typeface="Dartmouth Ruzicka 2"/>
                <a:sym typeface="Dartmouth Ruzicka 2"/>
              </a:rPr>
              <a:t>Questions?</a:t>
            </a:r>
          </a:p>
        </p:txBody>
      </p:sp>
      <p:sp>
        <p:nvSpPr>
          <p:cNvPr id="7" name="Freeform 7"/>
          <p:cNvSpPr/>
          <p:nvPr/>
        </p:nvSpPr>
        <p:spPr>
          <a:xfrm>
            <a:off x="800100" y="8810625"/>
            <a:ext cx="714375" cy="731669"/>
          </a:xfrm>
          <a:custGeom>
            <a:avLst/>
            <a:gdLst/>
            <a:ahLst/>
            <a:cxnLst/>
            <a:rect l="l" t="t" r="r" b="b"/>
            <a:pathLst>
              <a:path w="714375" h="731669">
                <a:moveTo>
                  <a:pt x="0" y="0"/>
                </a:moveTo>
                <a:lnTo>
                  <a:pt x="714375" y="0"/>
                </a:lnTo>
                <a:lnTo>
                  <a:pt x="714375" y="731669"/>
                </a:lnTo>
                <a:lnTo>
                  <a:pt x="0" y="73166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1263988529"/>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800100" y="8810625"/>
            <a:ext cx="714375" cy="731669"/>
          </a:xfrm>
          <a:custGeom>
            <a:avLst/>
            <a:gdLst/>
            <a:ahLst/>
            <a:cxnLst/>
            <a:rect l="l" t="t" r="r" b="b"/>
            <a:pathLst>
              <a:path w="714375" h="731669">
                <a:moveTo>
                  <a:pt x="0" y="0"/>
                </a:moveTo>
                <a:lnTo>
                  <a:pt x="714375" y="0"/>
                </a:lnTo>
                <a:lnTo>
                  <a:pt x="714375" y="731669"/>
                </a:lnTo>
                <a:lnTo>
                  <a:pt x="0" y="73166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p:cNvSpPr txBox="1"/>
          <p:nvPr/>
        </p:nvSpPr>
        <p:spPr>
          <a:xfrm>
            <a:off x="10210800" y="537466"/>
            <a:ext cx="6333399" cy="1795363"/>
          </a:xfrm>
          <a:prstGeom prst="rect">
            <a:avLst/>
          </a:prstGeom>
        </p:spPr>
        <p:txBody>
          <a:bodyPr wrap="square" lIns="0" tIns="0" rIns="0" bIns="0" rtlCol="0" anchor="t">
            <a:spAutoFit/>
          </a:bodyPr>
          <a:lstStyle/>
          <a:p>
            <a:pPr algn="l">
              <a:lnSpc>
                <a:spcPts val="7039"/>
              </a:lnSpc>
            </a:pPr>
            <a:r>
              <a:rPr lang="en-US" sz="6399" b="1">
                <a:solidFill>
                  <a:srgbClr val="00693E"/>
                </a:solidFill>
                <a:latin typeface="Dartmouth Ruzicka 1 Semi-Bold"/>
                <a:ea typeface="Dartmouth Ruzicka 1 Semi-Bold"/>
                <a:cs typeface="Dartmouth Ruzicka 1 Semi-Bold"/>
                <a:sym typeface="Dartmouth Ruzicka 1 Semi-Bold"/>
              </a:rPr>
              <a:t>Required Course </a:t>
            </a:r>
            <a:br>
              <a:rPr lang="en-US" sz="6399" b="1">
                <a:solidFill>
                  <a:srgbClr val="00693E"/>
                </a:solidFill>
                <a:latin typeface="Dartmouth Ruzicka 1 Semi-Bold"/>
                <a:ea typeface="Dartmouth Ruzicka 1 Semi-Bold"/>
                <a:cs typeface="Dartmouth Ruzicka 1 Semi-Bold"/>
                <a:sym typeface="Dartmouth Ruzicka 1 Semi-Bold"/>
              </a:rPr>
            </a:br>
            <a:r>
              <a:rPr lang="en-US" sz="6399" b="1">
                <a:solidFill>
                  <a:srgbClr val="00693E"/>
                </a:solidFill>
                <a:latin typeface="Dartmouth Ruzicka 1 Semi-Bold"/>
                <a:ea typeface="Dartmouth Ruzicka 1 Semi-Bold"/>
                <a:cs typeface="Dartmouth Ruzicka 1 Semi-Bold"/>
                <a:sym typeface="Dartmouth Ruzicka 1 Semi-Bold"/>
              </a:rPr>
              <a:t>Information</a:t>
            </a:r>
          </a:p>
        </p:txBody>
      </p:sp>
      <p:pic>
        <p:nvPicPr>
          <p:cNvPr id="6" name="Content Placeholder 5" descr="A screenshot of a cell phone&#10;&#10;Description automatically generated">
            <a:extLst>
              <a:ext uri="{FF2B5EF4-FFF2-40B4-BE49-F238E27FC236}">
                <a16:creationId xmlns:a16="http://schemas.microsoft.com/office/drawing/2014/main" id="{5F916993-D60E-0AD8-23E8-0BCAB53F33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054" y="413231"/>
            <a:ext cx="9083346" cy="7584593"/>
          </a:xfrm>
          <a:prstGeom prst="rect">
            <a:avLst/>
          </a:prstGeom>
        </p:spPr>
      </p:pic>
      <p:sp>
        <p:nvSpPr>
          <p:cNvPr id="7" name="Rectangle 6">
            <a:extLst>
              <a:ext uri="{FF2B5EF4-FFF2-40B4-BE49-F238E27FC236}">
                <a16:creationId xmlns:a16="http://schemas.microsoft.com/office/drawing/2014/main" id="{699BE665-350A-542E-AD9B-A71FC7060283}"/>
              </a:ext>
            </a:extLst>
          </p:cNvPr>
          <p:cNvSpPr/>
          <p:nvPr/>
        </p:nvSpPr>
        <p:spPr>
          <a:xfrm>
            <a:off x="5122460" y="7817929"/>
            <a:ext cx="12387049" cy="1569660"/>
          </a:xfrm>
          <a:prstGeom prst="rect">
            <a:avLst/>
          </a:prstGeom>
        </p:spPr>
        <p:txBody>
          <a:bodyPr wrap="square">
            <a:spAutoFit/>
          </a:bodyPr>
          <a:lstStyle/>
          <a:p>
            <a:r>
              <a:rPr lang="en-US" sz="1600" b="1" i="1">
                <a:latin typeface="National 2 2" panose="020B0604020202020204" charset="0"/>
              </a:rPr>
              <a:t>NOTE: </a:t>
            </a:r>
            <a:r>
              <a:rPr lang="en-US" sz="1600" i="1">
                <a:latin typeface="National 2 2" panose="020B0604020202020204" charset="0"/>
              </a:rPr>
              <a:t>The priorities selection tool will appear once you uncheck the No Enrollment Limit box. As you begin to select your course's priorities, more rows will appear. Selecting RANDOM will end a set of priorities. You can change priorities by simply selecting a different category, and erase one by selecting the blank row in the dropdown. You only need to enter as many priorities as your course requires – the Editor provides space for up to 13 selections (including Random). Note that priorities only determine the order in which student groups are enrolled into a course when course elections are processed. It does not prevent students in other groups from enrolling if there are spaces remaining and is not used during the course change or add/drop periods.</a:t>
            </a:r>
          </a:p>
        </p:txBody>
      </p:sp>
      <p:sp>
        <p:nvSpPr>
          <p:cNvPr id="8" name="Content Placeholder 2">
            <a:extLst>
              <a:ext uri="{FF2B5EF4-FFF2-40B4-BE49-F238E27FC236}">
                <a16:creationId xmlns:a16="http://schemas.microsoft.com/office/drawing/2014/main" id="{53F0A7C6-04FA-28AE-0937-92EB6A74624D}"/>
              </a:ext>
            </a:extLst>
          </p:cNvPr>
          <p:cNvSpPr txBox="1">
            <a:spLocks/>
          </p:cNvSpPr>
          <p:nvPr/>
        </p:nvSpPr>
        <p:spPr>
          <a:xfrm>
            <a:off x="10210800" y="2552700"/>
            <a:ext cx="6940094" cy="4876800"/>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2200" dirty="0">
                <a:latin typeface="National 2 2" panose="020B0604020202020204" charset="0"/>
              </a:rPr>
              <a:t>This tab is where you set the meeting time and confirm various setup options (IP, NRO changes, Credit/No Credit), enrollment limits, and priorities. All data marked by</a:t>
            </a:r>
            <a:r>
              <a:rPr lang="en-US" sz="2200" b="1" dirty="0">
                <a:latin typeface="National 2 2" panose="020B0604020202020204" charset="0"/>
              </a:rPr>
              <a:t> BOLD</a:t>
            </a:r>
            <a:r>
              <a:rPr lang="en-US" sz="2200" dirty="0">
                <a:latin typeface="National 2 2" panose="020B0604020202020204" charset="0"/>
              </a:rPr>
              <a:t> type and an asterisk is required – you may not save a course without first entering that information. All required information is on this tab.</a:t>
            </a:r>
          </a:p>
          <a:p>
            <a:r>
              <a:rPr lang="en-US" sz="2200" dirty="0">
                <a:latin typeface="National 2 2" panose="020B0604020202020204" charset="0"/>
              </a:rPr>
              <a:t>Once a course has data in the Editor for a term, the enrollment and priorities information on this tab will roll over into new terms.</a:t>
            </a:r>
          </a:p>
          <a:p>
            <a:r>
              <a:rPr lang="en-US" sz="2200" dirty="0">
                <a:latin typeface="National 2 2" panose="020B0604020202020204" charset="0"/>
              </a:rPr>
              <a:t>For courses with multiple Schedule Types (Lecture, Lab, Discussion), the field will default to “Lecture.” When adding Lab or Discussion sections, this field should be changed for that section. Only approved Schedule Types will appear in the drop-down field.</a:t>
            </a:r>
          </a:p>
        </p:txBody>
      </p:sp>
    </p:spTree>
    <p:extLst>
      <p:ext uri="{BB962C8B-B14F-4D97-AF65-F5344CB8AC3E}">
        <p14:creationId xmlns:p14="http://schemas.microsoft.com/office/powerpoint/2010/main" val="2739841328"/>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980443" cy="551499"/>
          </a:xfrm>
        </p:grpSpPr>
        <p:sp>
          <p:nvSpPr>
            <p:cNvPr id="3" name="Freeform 3"/>
            <p:cNvSpPr/>
            <p:nvPr/>
          </p:nvSpPr>
          <p:spPr>
            <a:xfrm>
              <a:off x="0" y="0"/>
              <a:ext cx="980443" cy="551499"/>
            </a:xfrm>
            <a:custGeom>
              <a:avLst/>
              <a:gdLst/>
              <a:ahLst/>
              <a:cxnLst/>
              <a:rect l="l" t="t" r="r" b="b"/>
              <a:pathLst>
                <a:path w="980443" h="551499">
                  <a:moveTo>
                    <a:pt x="0" y="0"/>
                  </a:moveTo>
                  <a:lnTo>
                    <a:pt x="980443" y="0"/>
                  </a:lnTo>
                  <a:lnTo>
                    <a:pt x="980443" y="551499"/>
                  </a:lnTo>
                  <a:lnTo>
                    <a:pt x="0" y="551499"/>
                  </a:lnTo>
                  <a:close/>
                </a:path>
              </a:pathLst>
            </a:custGeom>
            <a:solidFill>
              <a:srgbClr val="00693E"/>
            </a:solidFill>
          </p:spPr>
          <p:txBody>
            <a:bodyPr/>
            <a:lstStyle/>
            <a:p>
              <a:endParaRPr lang="en-US"/>
            </a:p>
          </p:txBody>
        </p:sp>
        <p:sp>
          <p:nvSpPr>
            <p:cNvPr id="4" name="TextBox 4"/>
            <p:cNvSpPr txBox="1"/>
            <p:nvPr/>
          </p:nvSpPr>
          <p:spPr>
            <a:xfrm>
              <a:off x="0" y="-76200"/>
              <a:ext cx="980443" cy="627699"/>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028700" y="4579243"/>
            <a:ext cx="16230600" cy="1128514"/>
          </a:xfrm>
          <a:prstGeom prst="rect">
            <a:avLst/>
          </a:prstGeom>
        </p:spPr>
        <p:txBody>
          <a:bodyPr lIns="0" tIns="0" rIns="0" bIns="0" rtlCol="0" anchor="t">
            <a:spAutoFit/>
          </a:bodyPr>
          <a:lstStyle/>
          <a:p>
            <a:pPr algn="ctr">
              <a:lnSpc>
                <a:spcPts val="8800"/>
              </a:lnSpc>
            </a:pPr>
            <a:r>
              <a:rPr lang="en-US" sz="8000">
                <a:solidFill>
                  <a:srgbClr val="FFFFFF"/>
                </a:solidFill>
                <a:latin typeface="Dartmouth Ruzicka 2"/>
                <a:ea typeface="Dartmouth Ruzicka 2"/>
                <a:cs typeface="Dartmouth Ruzicka 2"/>
                <a:sym typeface="Dartmouth Ruzicka 2"/>
              </a:rPr>
              <a:t>Questions?</a:t>
            </a:r>
          </a:p>
        </p:txBody>
      </p:sp>
      <p:sp>
        <p:nvSpPr>
          <p:cNvPr id="7" name="Freeform 7"/>
          <p:cNvSpPr/>
          <p:nvPr/>
        </p:nvSpPr>
        <p:spPr>
          <a:xfrm>
            <a:off x="800100" y="8810625"/>
            <a:ext cx="714375" cy="731669"/>
          </a:xfrm>
          <a:custGeom>
            <a:avLst/>
            <a:gdLst/>
            <a:ahLst/>
            <a:cxnLst/>
            <a:rect l="l" t="t" r="r" b="b"/>
            <a:pathLst>
              <a:path w="714375" h="731669">
                <a:moveTo>
                  <a:pt x="0" y="0"/>
                </a:moveTo>
                <a:lnTo>
                  <a:pt x="714375" y="0"/>
                </a:lnTo>
                <a:lnTo>
                  <a:pt x="714375" y="731669"/>
                </a:lnTo>
                <a:lnTo>
                  <a:pt x="0" y="73166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2828460822"/>
      </p:ext>
    </p:extLst>
  </p:cSld>
  <p:clrMapOvr>
    <a:masterClrMapping/>
  </p:clrMapOvr>
  <p:transition spd="slow">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1E09836DF3A2044A6F6E3B1F8050B81" ma:contentTypeVersion="4" ma:contentTypeDescription="Create a new document." ma:contentTypeScope="" ma:versionID="c60243ae061aef5cfa2544aaccf237e4">
  <xsd:schema xmlns:xsd="http://www.w3.org/2001/XMLSchema" xmlns:xs="http://www.w3.org/2001/XMLSchema" xmlns:p="http://schemas.microsoft.com/office/2006/metadata/properties" xmlns:ns2="de5770f5-e8e0-49fb-a4e9-0453b222af8b" targetNamespace="http://schemas.microsoft.com/office/2006/metadata/properties" ma:root="true" ma:fieldsID="76b05b523ddd34d7d2664cb93b3169c4" ns2:_="">
    <xsd:import namespace="de5770f5-e8e0-49fb-a4e9-0453b222af8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e5770f5-e8e0-49fb-a4e9-0453b222af8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5A9A39E-F604-43A6-84E1-72E053EB5025}">
  <ds:schemaRefs>
    <ds:schemaRef ds:uri="http://www.w3.org/XML/1998/namespace"/>
    <ds:schemaRef ds:uri="http://schemas.microsoft.com/office/infopath/2007/PartnerControls"/>
    <ds:schemaRef ds:uri="http://purl.org/dc/elements/1.1/"/>
    <ds:schemaRef ds:uri="de5770f5-e8e0-49fb-a4e9-0453b222af8b"/>
    <ds:schemaRef ds:uri="http://schemas.microsoft.com/office/2006/documentManagement/types"/>
    <ds:schemaRef ds:uri="http://schemas.microsoft.com/office/2006/metadata/properties"/>
    <ds:schemaRef ds:uri="http://schemas.openxmlformats.org/package/2006/metadata/core-properties"/>
    <ds:schemaRef ds:uri="http://purl.org/dc/dcmitype/"/>
    <ds:schemaRef ds:uri="http://purl.org/dc/terms/"/>
  </ds:schemaRefs>
</ds:datastoreItem>
</file>

<file path=customXml/itemProps2.xml><?xml version="1.0" encoding="utf-8"?>
<ds:datastoreItem xmlns:ds="http://schemas.openxmlformats.org/officeDocument/2006/customXml" ds:itemID="{5AD6FCEB-E158-4244-96BF-BBA05816AAC5}">
  <ds:schemaRefs>
    <ds:schemaRef ds:uri="de5770f5-e8e0-49fb-a4e9-0453b222af8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F62E1A4-5FEA-4F5A-9E0A-B3CF4100CC2F}">
  <ds:schemaRefs>
    <ds:schemaRef ds:uri="http://schemas.microsoft.com/sharepoint/v3/contenttype/forms"/>
  </ds:schemaRefs>
</ds:datastoreItem>
</file>

<file path=docMetadata/LabelInfo.xml><?xml version="1.0" encoding="utf-8"?>
<clbl:labelList xmlns:clbl="http://schemas.microsoft.com/office/2020/mipLabelMetadata">
  <clbl:label id="{995b0936-48d6-40e5-a31e-bf689ec9446f}" enabled="0" method="" siteId="{995b0936-48d6-40e5-a31e-bf689ec9446f}" removed="1"/>
</clbl:labelList>
</file>

<file path=docProps/app.xml><?xml version="1.0" encoding="utf-8"?>
<Properties xmlns="http://schemas.openxmlformats.org/officeDocument/2006/extended-properties" xmlns:vt="http://schemas.openxmlformats.org/officeDocument/2006/docPropsVTypes">
  <TotalTime>185</TotalTime>
  <Words>2335</Words>
  <Application>Microsoft Office PowerPoint</Application>
  <PresentationFormat>Custom</PresentationFormat>
  <Paragraphs>148</Paragraphs>
  <Slides>24</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Arial</vt:lpstr>
      <vt:lpstr>National 2 2</vt:lpstr>
      <vt:lpstr>Calibri</vt:lpstr>
      <vt:lpstr>Dartmouth Ruzicka 1 Semi-Bold</vt:lpstr>
      <vt:lpstr>Aptos</vt:lpstr>
      <vt:lpstr>Dartmouth Ruzicka 1</vt:lpstr>
      <vt:lpstr>Dartmouth Ruzicka 2</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Canva presentation 16x9</dc:title>
  <dc:creator>Michael D. Post</dc:creator>
  <cp:lastModifiedBy>Michael D. Post</cp:lastModifiedBy>
  <cp:revision>16</cp:revision>
  <dcterms:created xsi:type="dcterms:W3CDTF">2006-08-16T00:00:00Z</dcterms:created>
  <dcterms:modified xsi:type="dcterms:W3CDTF">2025-10-09T19:38:04Z</dcterms:modified>
  <dc:identifier>DAGQ8qwBn7A</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0x01010031E09836DF3A2044A6F6E3B1F8050B81</vt:lpwstr>
  </property>
</Properties>
</file>